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9"/>
  </p:notesMasterIdLst>
  <p:sldIdLst>
    <p:sldId id="307" r:id="rId2"/>
    <p:sldId id="314" r:id="rId3"/>
    <p:sldId id="322" r:id="rId4"/>
    <p:sldId id="326" r:id="rId5"/>
    <p:sldId id="330" r:id="rId6"/>
    <p:sldId id="328" r:id="rId7"/>
    <p:sldId id="329" r:id="rId8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5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4069"/>
    <a:srgbClr val="AFD7F2"/>
    <a:srgbClr val="FF9FB4"/>
    <a:srgbClr val="EDEDED"/>
    <a:srgbClr val="55C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43" autoAdjust="0"/>
  </p:normalViewPr>
  <p:slideViewPr>
    <p:cSldViewPr snapToGrid="0" snapToObjects="1" showGuides="1">
      <p:cViewPr>
        <p:scale>
          <a:sx n="60" d="100"/>
          <a:sy n="60" d="100"/>
        </p:scale>
        <p:origin x="-1680" y="-528"/>
      </p:cViewPr>
      <p:guideLst>
        <p:guide orient="horz" pos="4320"/>
        <p:guide pos="7680"/>
        <p:guide orient="horz" pos="45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ledning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EE485627-F4E8-4D9C-9842-90E146AD5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03425" y="4624616"/>
            <a:ext cx="20377150" cy="2665184"/>
          </a:xfrm>
        </p:spPr>
        <p:txBody>
          <a:bodyPr anchor="b">
            <a:noAutofit/>
          </a:bodyPr>
          <a:lstStyle>
            <a:lvl1pPr algn="l">
              <a:defRPr sz="11000"/>
            </a:lvl1pPr>
          </a:lstStyle>
          <a:p>
            <a:r>
              <a:rPr lang="sv-SE" dirty="0"/>
              <a:t>Titel på presentation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C6C60581-E32A-4FE2-A593-F88E9D6281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03425" y="7852229"/>
            <a:ext cx="19332575" cy="2663371"/>
          </a:xfrm>
        </p:spPr>
        <p:txBody>
          <a:bodyPr>
            <a:normAutofit/>
          </a:bodyPr>
          <a:lstStyle>
            <a:lvl1pPr marL="0" indent="0" algn="l">
              <a:spcBef>
                <a:spcPts val="2000"/>
              </a:spcBef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 eller namn på presentatör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xmlns="" id="{2225E36B-82A0-4EB4-94C2-74F36B240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0100" y="3608616"/>
            <a:ext cx="3438917" cy="10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417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2" userDrawn="1">
          <p15:clr>
            <a:srgbClr val="FBAE40"/>
          </p15:clr>
        </p15:guide>
        <p15:guide id="2" orient="horz" pos="4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med pixlar (hjärta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tshållare för bild 22">
            <a:extLst>
              <a:ext uri="{FF2B5EF4-FFF2-40B4-BE49-F238E27FC236}">
                <a16:creationId xmlns:a16="http://schemas.microsoft.com/office/drawing/2014/main" xmlns="" id="{8412F824-59D0-4881-9A25-9F3B756800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279643" cy="13716000"/>
          </a:xfrm>
          <a:custGeom>
            <a:avLst/>
            <a:gdLst>
              <a:gd name="connsiteX0" fmla="*/ 12507933 w 14279643"/>
              <a:gd name="connsiteY0" fmla="*/ 11440763 h 13716000"/>
              <a:gd name="connsiteX1" fmla="*/ 12190433 w 14279643"/>
              <a:gd name="connsiteY1" fmla="*/ 11990689 h 13716000"/>
              <a:gd name="connsiteX2" fmla="*/ 12740358 w 14279643"/>
              <a:gd name="connsiteY2" fmla="*/ 12308190 h 13716000"/>
              <a:gd name="connsiteX3" fmla="*/ 13057859 w 14279643"/>
              <a:gd name="connsiteY3" fmla="*/ 11758264 h 13716000"/>
              <a:gd name="connsiteX4" fmla="*/ 9942532 w 14279643"/>
              <a:gd name="connsiteY4" fmla="*/ 983322 h 13716000"/>
              <a:gd name="connsiteX5" fmla="*/ 9329169 w 14279643"/>
              <a:gd name="connsiteY5" fmla="*/ 1147672 h 13716000"/>
              <a:gd name="connsiteX6" fmla="*/ 9493520 w 14279643"/>
              <a:gd name="connsiteY6" fmla="*/ 1761036 h 13716000"/>
              <a:gd name="connsiteX7" fmla="*/ 10106883 w 14279643"/>
              <a:gd name="connsiteY7" fmla="*/ 1596686 h 13716000"/>
              <a:gd name="connsiteX8" fmla="*/ 0 w 14279643"/>
              <a:gd name="connsiteY8" fmla="*/ 0 h 13716000"/>
              <a:gd name="connsiteX9" fmla="*/ 10336455 w 14279643"/>
              <a:gd name="connsiteY9" fmla="*/ 0 h 13716000"/>
              <a:gd name="connsiteX10" fmla="*/ 10720246 w 14279643"/>
              <a:gd name="connsiteY10" fmla="*/ 1432335 h 13716000"/>
              <a:gd name="connsiteX11" fmla="*/ 11321343 w 14279643"/>
              <a:gd name="connsiteY11" fmla="*/ 1271272 h 13716000"/>
              <a:gd name="connsiteX12" fmla="*/ 11485693 w 14279643"/>
              <a:gd name="connsiteY12" fmla="*/ 1884634 h 13716000"/>
              <a:gd name="connsiteX13" fmla="*/ 10884595 w 14279643"/>
              <a:gd name="connsiteY13" fmla="*/ 2045697 h 13716000"/>
              <a:gd name="connsiteX14" fmla="*/ 11377647 w 14279643"/>
              <a:gd name="connsiteY14" fmla="*/ 3885787 h 13716000"/>
              <a:gd name="connsiteX15" fmla="*/ 11978743 w 14279643"/>
              <a:gd name="connsiteY15" fmla="*/ 3724723 h 13716000"/>
              <a:gd name="connsiteX16" fmla="*/ 12143093 w 14279643"/>
              <a:gd name="connsiteY16" fmla="*/ 4338085 h 13716000"/>
              <a:gd name="connsiteX17" fmla="*/ 11541996 w 14279643"/>
              <a:gd name="connsiteY17" fmla="*/ 4499148 h 13716000"/>
              <a:gd name="connsiteX18" fmla="*/ 13349848 w 14279643"/>
              <a:gd name="connsiteY18" fmla="*/ 11246141 h 13716000"/>
              <a:gd name="connsiteX19" fmla="*/ 13950943 w 14279643"/>
              <a:gd name="connsiteY19" fmla="*/ 11085078 h 13716000"/>
              <a:gd name="connsiteX20" fmla="*/ 14279643 w 14279643"/>
              <a:gd name="connsiteY20" fmla="*/ 12311804 h 13716000"/>
              <a:gd name="connsiteX21" fmla="*/ 13678547 w 14279643"/>
              <a:gd name="connsiteY21" fmla="*/ 12472866 h 13716000"/>
              <a:gd name="connsiteX22" fmla="*/ 14011644 w 14279643"/>
              <a:gd name="connsiteY22" fmla="*/ 13716000 h 13716000"/>
              <a:gd name="connsiteX23" fmla="*/ 0 w 14279643"/>
              <a:gd name="connsiteY2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279643" h="13716000">
                <a:moveTo>
                  <a:pt x="12507933" y="11440763"/>
                </a:moveTo>
                <a:lnTo>
                  <a:pt x="12190433" y="11990689"/>
                </a:lnTo>
                <a:lnTo>
                  <a:pt x="12740358" y="12308190"/>
                </a:lnTo>
                <a:lnTo>
                  <a:pt x="13057859" y="11758264"/>
                </a:lnTo>
                <a:close/>
                <a:moveTo>
                  <a:pt x="9942532" y="983322"/>
                </a:moveTo>
                <a:lnTo>
                  <a:pt x="9329169" y="1147672"/>
                </a:lnTo>
                <a:lnTo>
                  <a:pt x="9493520" y="1761036"/>
                </a:lnTo>
                <a:lnTo>
                  <a:pt x="10106883" y="1596686"/>
                </a:lnTo>
                <a:close/>
                <a:moveTo>
                  <a:pt x="0" y="0"/>
                </a:moveTo>
                <a:lnTo>
                  <a:pt x="10336455" y="0"/>
                </a:lnTo>
                <a:lnTo>
                  <a:pt x="10720246" y="1432335"/>
                </a:lnTo>
                <a:lnTo>
                  <a:pt x="11321343" y="1271272"/>
                </a:lnTo>
                <a:lnTo>
                  <a:pt x="11485693" y="1884634"/>
                </a:lnTo>
                <a:lnTo>
                  <a:pt x="10884595" y="2045697"/>
                </a:lnTo>
                <a:lnTo>
                  <a:pt x="11377647" y="3885787"/>
                </a:lnTo>
                <a:lnTo>
                  <a:pt x="11978743" y="3724723"/>
                </a:lnTo>
                <a:lnTo>
                  <a:pt x="12143093" y="4338085"/>
                </a:lnTo>
                <a:lnTo>
                  <a:pt x="11541996" y="4499148"/>
                </a:lnTo>
                <a:lnTo>
                  <a:pt x="13349848" y="11246141"/>
                </a:lnTo>
                <a:lnTo>
                  <a:pt x="13950943" y="11085078"/>
                </a:lnTo>
                <a:lnTo>
                  <a:pt x="14279643" y="12311804"/>
                </a:lnTo>
                <a:lnTo>
                  <a:pt x="13678547" y="12472866"/>
                </a:lnTo>
                <a:lnTo>
                  <a:pt x="14011644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223570" y="691358"/>
            <a:ext cx="8059074" cy="3524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4223570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bg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bg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39" name="Platshållare för text 3">
            <a:extLst>
              <a:ext uri="{FF2B5EF4-FFF2-40B4-BE49-F238E27FC236}">
                <a16:creationId xmlns:a16="http://schemas.microsoft.com/office/drawing/2014/main" xmlns="" id="{24ED1300-F3B7-477D-B38C-E2E1C9A59C6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8948400" y="12980415"/>
            <a:ext cx="5022000" cy="406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4" name="Platshållare för text 23">
            <a:extLst>
              <a:ext uri="{FF2B5EF4-FFF2-40B4-BE49-F238E27FC236}">
                <a16:creationId xmlns:a16="http://schemas.microsoft.com/office/drawing/2014/main" xmlns="" id="{9EAB293B-A850-4900-BEBA-2476BEF05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00834" y="11859504"/>
            <a:ext cx="777714" cy="777713"/>
          </a:xfrm>
          <a:custGeom>
            <a:avLst/>
            <a:gdLst>
              <a:gd name="connsiteX0" fmla="*/ 613363 w 777714"/>
              <a:gd name="connsiteY0" fmla="*/ 0 h 777713"/>
              <a:gd name="connsiteX1" fmla="*/ 777714 w 777714"/>
              <a:gd name="connsiteY1" fmla="*/ 613363 h 777713"/>
              <a:gd name="connsiteX2" fmla="*/ 164351 w 777714"/>
              <a:gd name="connsiteY2" fmla="*/ 777713 h 777713"/>
              <a:gd name="connsiteX3" fmla="*/ 0 w 777714"/>
              <a:gd name="connsiteY3" fmla="*/ 164350 h 77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3">
                <a:moveTo>
                  <a:pt x="613363" y="0"/>
                </a:moveTo>
                <a:lnTo>
                  <a:pt x="777714" y="613363"/>
                </a:lnTo>
                <a:lnTo>
                  <a:pt x="164351" y="777713"/>
                </a:lnTo>
                <a:lnTo>
                  <a:pt x="0" y="164350"/>
                </a:lnTo>
                <a:close/>
              </a:path>
            </a:pathLst>
          </a:custGeom>
          <a:solidFill>
            <a:srgbClr val="55C7B4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6" name="Platshållare för text 25">
            <a:extLst>
              <a:ext uri="{FF2B5EF4-FFF2-40B4-BE49-F238E27FC236}">
                <a16:creationId xmlns:a16="http://schemas.microsoft.com/office/drawing/2014/main" xmlns="" id="{67B894F7-8874-4DF1-BCD8-889EA00B58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25826" y="12303831"/>
            <a:ext cx="777714" cy="777713"/>
          </a:xfrm>
          <a:custGeom>
            <a:avLst/>
            <a:gdLst>
              <a:gd name="connsiteX0" fmla="*/ 613363 w 777714"/>
              <a:gd name="connsiteY0" fmla="*/ 0 h 777713"/>
              <a:gd name="connsiteX1" fmla="*/ 777714 w 777714"/>
              <a:gd name="connsiteY1" fmla="*/ 613363 h 777713"/>
              <a:gd name="connsiteX2" fmla="*/ 164351 w 777714"/>
              <a:gd name="connsiteY2" fmla="*/ 777713 h 777713"/>
              <a:gd name="connsiteX3" fmla="*/ 0 w 777714"/>
              <a:gd name="connsiteY3" fmla="*/ 164350 h 77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3">
                <a:moveTo>
                  <a:pt x="613363" y="0"/>
                </a:moveTo>
                <a:lnTo>
                  <a:pt x="777714" y="613363"/>
                </a:lnTo>
                <a:lnTo>
                  <a:pt x="164351" y="777713"/>
                </a:lnTo>
                <a:lnTo>
                  <a:pt x="0" y="16435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7" name="Platshållare för text 26">
            <a:extLst>
              <a:ext uri="{FF2B5EF4-FFF2-40B4-BE49-F238E27FC236}">
                <a16:creationId xmlns:a16="http://schemas.microsoft.com/office/drawing/2014/main" xmlns="" id="{26348F5E-A3EF-42B5-85FD-38992D40E6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06882" y="1432332"/>
            <a:ext cx="777714" cy="777715"/>
          </a:xfrm>
          <a:custGeom>
            <a:avLst/>
            <a:gdLst>
              <a:gd name="connsiteX0" fmla="*/ 613363 w 777714"/>
              <a:gd name="connsiteY0" fmla="*/ 0 h 777715"/>
              <a:gd name="connsiteX1" fmla="*/ 777714 w 777714"/>
              <a:gd name="connsiteY1" fmla="*/ 613364 h 777715"/>
              <a:gd name="connsiteX2" fmla="*/ 164351 w 777714"/>
              <a:gd name="connsiteY2" fmla="*/ 777715 h 777715"/>
              <a:gd name="connsiteX3" fmla="*/ 0 w 777714"/>
              <a:gd name="connsiteY3" fmla="*/ 164351 h 77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5">
                <a:moveTo>
                  <a:pt x="613363" y="0"/>
                </a:moveTo>
                <a:lnTo>
                  <a:pt x="777714" y="613364"/>
                </a:lnTo>
                <a:lnTo>
                  <a:pt x="164351" y="777715"/>
                </a:lnTo>
                <a:lnTo>
                  <a:pt x="0" y="16435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72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(Sökkriti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tshållare för bild 32">
            <a:extLst>
              <a:ext uri="{FF2B5EF4-FFF2-40B4-BE49-F238E27FC236}">
                <a16:creationId xmlns:a16="http://schemas.microsoft.com/office/drawing/2014/main" xmlns="" id="{0A84CF75-843F-4C5C-82DF-3BC4ED3CB4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009882" cy="13716000"/>
          </a:xfrm>
          <a:custGeom>
            <a:avLst/>
            <a:gdLst>
              <a:gd name="connsiteX0" fmla="*/ 0 w 14009882"/>
              <a:gd name="connsiteY0" fmla="*/ 0 h 13716000"/>
              <a:gd name="connsiteX1" fmla="*/ 10334691 w 14009882"/>
              <a:gd name="connsiteY1" fmla="*/ 0 h 13716000"/>
              <a:gd name="connsiteX2" fmla="*/ 14009882 w 14009882"/>
              <a:gd name="connsiteY2" fmla="*/ 13716000 h 13716000"/>
              <a:gd name="connsiteX3" fmla="*/ 0 w 14009882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9882" h="13716000">
                <a:moveTo>
                  <a:pt x="0" y="0"/>
                </a:moveTo>
                <a:lnTo>
                  <a:pt x="10334691" y="0"/>
                </a:lnTo>
                <a:lnTo>
                  <a:pt x="14009882" y="13716000"/>
                </a:lnTo>
                <a:lnTo>
                  <a:pt x="0" y="13716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223570" y="691358"/>
            <a:ext cx="8059074" cy="3524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4223570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bg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bg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xmlns="" id="{12601F70-9637-7D4E-AF53-E109C2DD54E0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8948400" y="12980415"/>
            <a:ext cx="5022000" cy="406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90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med pixlar (Internetdagarn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tshållare för bild 39">
            <a:extLst>
              <a:ext uri="{FF2B5EF4-FFF2-40B4-BE49-F238E27FC236}">
                <a16:creationId xmlns:a16="http://schemas.microsoft.com/office/drawing/2014/main" xmlns="" id="{F7F5491B-3AAF-4BFA-B521-3FBB82EE1E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15312" y="0"/>
            <a:ext cx="14268689" cy="13716000"/>
          </a:xfrm>
          <a:custGeom>
            <a:avLst/>
            <a:gdLst>
              <a:gd name="connsiteX0" fmla="*/ 1673440 w 14268689"/>
              <a:gd name="connsiteY0" fmla="*/ 515599 h 13716000"/>
              <a:gd name="connsiteX1" fmla="*/ 1060076 w 14268689"/>
              <a:gd name="connsiteY1" fmla="*/ 679949 h 13716000"/>
              <a:gd name="connsiteX2" fmla="*/ 1224427 w 14268689"/>
              <a:gd name="connsiteY2" fmla="*/ 1293313 h 13716000"/>
              <a:gd name="connsiteX3" fmla="*/ 1837791 w 14268689"/>
              <a:gd name="connsiteY3" fmla="*/ 1128962 h 13716000"/>
              <a:gd name="connsiteX4" fmla="*/ 220486 w 14268689"/>
              <a:gd name="connsiteY4" fmla="*/ 0 h 13716000"/>
              <a:gd name="connsiteX5" fmla="*/ 14268689 w 14268689"/>
              <a:gd name="connsiteY5" fmla="*/ 0 h 13716000"/>
              <a:gd name="connsiteX6" fmla="*/ 14268689 w 14268689"/>
              <a:gd name="connsiteY6" fmla="*/ 13716000 h 13716000"/>
              <a:gd name="connsiteX7" fmla="*/ 3895678 w 14268689"/>
              <a:gd name="connsiteY7" fmla="*/ 13716000 h 13716000"/>
              <a:gd name="connsiteX8" fmla="*/ 3569368 w 14268689"/>
              <a:gd name="connsiteY8" fmla="*/ 12498193 h 13716000"/>
              <a:gd name="connsiteX9" fmla="*/ 2957275 w 14268689"/>
              <a:gd name="connsiteY9" fmla="*/ 12662202 h 13716000"/>
              <a:gd name="connsiteX10" fmla="*/ 2797240 w 14268689"/>
              <a:gd name="connsiteY10" fmla="*/ 12064943 h 13716000"/>
              <a:gd name="connsiteX11" fmla="*/ 3409332 w 14268689"/>
              <a:gd name="connsiteY11" fmla="*/ 11900933 h 13716000"/>
              <a:gd name="connsiteX12" fmla="*/ 2094531 w 14268689"/>
              <a:gd name="connsiteY12" fmla="*/ 6994030 h 13716000"/>
              <a:gd name="connsiteX13" fmla="*/ 1482438 w 14268689"/>
              <a:gd name="connsiteY13" fmla="*/ 7158039 h 13716000"/>
              <a:gd name="connsiteX14" fmla="*/ 1150451 w 14268689"/>
              <a:gd name="connsiteY14" fmla="*/ 5919048 h 13716000"/>
              <a:gd name="connsiteX15" fmla="*/ 1762545 w 14268689"/>
              <a:gd name="connsiteY15" fmla="*/ 5755038 h 13716000"/>
              <a:gd name="connsiteX16" fmla="*/ 776444 w 14268689"/>
              <a:gd name="connsiteY16" fmla="*/ 2074859 h 13716000"/>
              <a:gd name="connsiteX17" fmla="*/ 164351 w 14268689"/>
              <a:gd name="connsiteY17" fmla="*/ 2238869 h 13716000"/>
              <a:gd name="connsiteX18" fmla="*/ 0 w 14268689"/>
              <a:gd name="connsiteY18" fmla="*/ 1625508 h 13716000"/>
              <a:gd name="connsiteX19" fmla="*/ 612095 w 14268689"/>
              <a:gd name="connsiteY19" fmla="*/ 146149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268689" h="13716000">
                <a:moveTo>
                  <a:pt x="1673440" y="515599"/>
                </a:moveTo>
                <a:lnTo>
                  <a:pt x="1060076" y="679949"/>
                </a:lnTo>
                <a:lnTo>
                  <a:pt x="1224427" y="1293313"/>
                </a:lnTo>
                <a:lnTo>
                  <a:pt x="1837791" y="1128962"/>
                </a:lnTo>
                <a:close/>
                <a:moveTo>
                  <a:pt x="220486" y="0"/>
                </a:moveTo>
                <a:lnTo>
                  <a:pt x="14268689" y="0"/>
                </a:lnTo>
                <a:lnTo>
                  <a:pt x="14268689" y="13716000"/>
                </a:lnTo>
                <a:lnTo>
                  <a:pt x="3895678" y="13716000"/>
                </a:lnTo>
                <a:lnTo>
                  <a:pt x="3569368" y="12498193"/>
                </a:lnTo>
                <a:lnTo>
                  <a:pt x="2957275" y="12662202"/>
                </a:lnTo>
                <a:lnTo>
                  <a:pt x="2797240" y="12064943"/>
                </a:lnTo>
                <a:lnTo>
                  <a:pt x="3409332" y="11900933"/>
                </a:lnTo>
                <a:lnTo>
                  <a:pt x="2094531" y="6994030"/>
                </a:lnTo>
                <a:lnTo>
                  <a:pt x="1482438" y="7158039"/>
                </a:lnTo>
                <a:lnTo>
                  <a:pt x="1150451" y="5919048"/>
                </a:lnTo>
                <a:lnTo>
                  <a:pt x="1762545" y="5755038"/>
                </a:lnTo>
                <a:lnTo>
                  <a:pt x="776444" y="2074859"/>
                </a:lnTo>
                <a:lnTo>
                  <a:pt x="164351" y="2238869"/>
                </a:lnTo>
                <a:lnTo>
                  <a:pt x="0" y="1625508"/>
                </a:lnTo>
                <a:lnTo>
                  <a:pt x="612095" y="146149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003426" y="691358"/>
            <a:ext cx="8059074" cy="35242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2003425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tx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38" name="Platshållare för text 37">
            <a:extLst>
              <a:ext uri="{FF2B5EF4-FFF2-40B4-BE49-F238E27FC236}">
                <a16:creationId xmlns:a16="http://schemas.microsoft.com/office/drawing/2014/main" xmlns="" id="{9532A1FD-9C69-4EF8-8DBD-CF5313AEFF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5121" y="12088740"/>
            <a:ext cx="867427" cy="867427"/>
          </a:xfrm>
          <a:custGeom>
            <a:avLst/>
            <a:gdLst>
              <a:gd name="connsiteX0" fmla="*/ 317500 w 867427"/>
              <a:gd name="connsiteY0" fmla="*/ 0 h 867427"/>
              <a:gd name="connsiteX1" fmla="*/ 867427 w 867427"/>
              <a:gd name="connsiteY1" fmla="*/ 317500 h 867427"/>
              <a:gd name="connsiteX2" fmla="*/ 549927 w 867427"/>
              <a:gd name="connsiteY2" fmla="*/ 867427 h 867427"/>
              <a:gd name="connsiteX3" fmla="*/ 0 w 867427"/>
              <a:gd name="connsiteY3" fmla="*/ 549927 h 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427" h="867427">
                <a:moveTo>
                  <a:pt x="317500" y="0"/>
                </a:moveTo>
                <a:lnTo>
                  <a:pt x="867427" y="317500"/>
                </a:lnTo>
                <a:lnTo>
                  <a:pt x="549927" y="867427"/>
                </a:lnTo>
                <a:lnTo>
                  <a:pt x="0" y="549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xmlns="" id="{27D1986A-411C-4413-BF51-5BBBC696A7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26377" y="1293312"/>
            <a:ext cx="777715" cy="777715"/>
          </a:xfrm>
          <a:custGeom>
            <a:avLst/>
            <a:gdLst>
              <a:gd name="connsiteX0" fmla="*/ 613364 w 777715"/>
              <a:gd name="connsiteY0" fmla="*/ 0 h 777715"/>
              <a:gd name="connsiteX1" fmla="*/ 777715 w 777715"/>
              <a:gd name="connsiteY1" fmla="*/ 613364 h 777715"/>
              <a:gd name="connsiteX2" fmla="*/ 164351 w 777715"/>
              <a:gd name="connsiteY2" fmla="*/ 777715 h 777715"/>
              <a:gd name="connsiteX3" fmla="*/ 0 w 777715"/>
              <a:gd name="connsiteY3" fmla="*/ 164351 h 77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5" h="777715">
                <a:moveTo>
                  <a:pt x="613364" y="0"/>
                </a:moveTo>
                <a:lnTo>
                  <a:pt x="777715" y="613364"/>
                </a:lnTo>
                <a:lnTo>
                  <a:pt x="164351" y="777715"/>
                </a:lnTo>
                <a:lnTo>
                  <a:pt x="0" y="16435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42" name="Platshållare för text 41">
            <a:extLst>
              <a:ext uri="{FF2B5EF4-FFF2-40B4-BE49-F238E27FC236}">
                <a16:creationId xmlns:a16="http://schemas.microsoft.com/office/drawing/2014/main" xmlns="" id="{5689245D-A225-47B8-84B9-944983729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520328" y="11720480"/>
            <a:ext cx="777715" cy="777715"/>
          </a:xfrm>
          <a:custGeom>
            <a:avLst/>
            <a:gdLst>
              <a:gd name="connsiteX0" fmla="*/ 613364 w 777715"/>
              <a:gd name="connsiteY0" fmla="*/ 0 h 777715"/>
              <a:gd name="connsiteX1" fmla="*/ 777715 w 777715"/>
              <a:gd name="connsiteY1" fmla="*/ 613364 h 777715"/>
              <a:gd name="connsiteX2" fmla="*/ 164351 w 777715"/>
              <a:gd name="connsiteY2" fmla="*/ 777715 h 777715"/>
              <a:gd name="connsiteX3" fmla="*/ 0 w 777715"/>
              <a:gd name="connsiteY3" fmla="*/ 164351 h 77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5" h="777715">
                <a:moveTo>
                  <a:pt x="613364" y="0"/>
                </a:moveTo>
                <a:lnTo>
                  <a:pt x="777715" y="613364"/>
                </a:lnTo>
                <a:lnTo>
                  <a:pt x="164351" y="777715"/>
                </a:lnTo>
                <a:lnTo>
                  <a:pt x="0" y="16435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xmlns="" id="{2C4669D9-D259-BC4E-B4DD-3B70C0CD6005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8948400" y="12980415"/>
            <a:ext cx="5022000" cy="406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64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(Emojis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tshållare för bild 32">
            <a:extLst>
              <a:ext uri="{FF2B5EF4-FFF2-40B4-BE49-F238E27FC236}">
                <a16:creationId xmlns:a16="http://schemas.microsoft.com/office/drawing/2014/main" xmlns="" id="{0A84CF75-843F-4C5C-82DF-3BC4ED3CB4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009882" cy="13716000"/>
          </a:xfrm>
          <a:custGeom>
            <a:avLst/>
            <a:gdLst>
              <a:gd name="connsiteX0" fmla="*/ 0 w 14009882"/>
              <a:gd name="connsiteY0" fmla="*/ 0 h 13716000"/>
              <a:gd name="connsiteX1" fmla="*/ 10334691 w 14009882"/>
              <a:gd name="connsiteY1" fmla="*/ 0 h 13716000"/>
              <a:gd name="connsiteX2" fmla="*/ 14009882 w 14009882"/>
              <a:gd name="connsiteY2" fmla="*/ 13716000 h 13716000"/>
              <a:gd name="connsiteX3" fmla="*/ 0 w 14009882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9882" h="13716000">
                <a:moveTo>
                  <a:pt x="0" y="0"/>
                </a:moveTo>
                <a:lnTo>
                  <a:pt x="10334691" y="0"/>
                </a:lnTo>
                <a:lnTo>
                  <a:pt x="14009882" y="13716000"/>
                </a:lnTo>
                <a:lnTo>
                  <a:pt x="0" y="13716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223570" y="691358"/>
            <a:ext cx="8059074" cy="35242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4223570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tx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2463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(Mobil och hand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tshållare för bild 32">
            <a:extLst>
              <a:ext uri="{FF2B5EF4-FFF2-40B4-BE49-F238E27FC236}">
                <a16:creationId xmlns:a16="http://schemas.microsoft.com/office/drawing/2014/main" xmlns="" id="{0A84CF75-843F-4C5C-82DF-3BC4ED3CB4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009882" cy="13716000"/>
          </a:xfrm>
          <a:custGeom>
            <a:avLst/>
            <a:gdLst>
              <a:gd name="connsiteX0" fmla="*/ 0 w 14009882"/>
              <a:gd name="connsiteY0" fmla="*/ 0 h 13716000"/>
              <a:gd name="connsiteX1" fmla="*/ 10334691 w 14009882"/>
              <a:gd name="connsiteY1" fmla="*/ 0 h 13716000"/>
              <a:gd name="connsiteX2" fmla="*/ 14009882 w 14009882"/>
              <a:gd name="connsiteY2" fmla="*/ 13716000 h 13716000"/>
              <a:gd name="connsiteX3" fmla="*/ 0 w 14009882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9882" h="13716000">
                <a:moveTo>
                  <a:pt x="0" y="0"/>
                </a:moveTo>
                <a:lnTo>
                  <a:pt x="10334691" y="0"/>
                </a:lnTo>
                <a:lnTo>
                  <a:pt x="14009882" y="13716000"/>
                </a:lnTo>
                <a:lnTo>
                  <a:pt x="0" y="13716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223570" y="691358"/>
            <a:ext cx="8059074" cy="35242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4223570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tx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44913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med pixlar (Kretskor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tshållare för bild 22">
            <a:extLst>
              <a:ext uri="{FF2B5EF4-FFF2-40B4-BE49-F238E27FC236}">
                <a16:creationId xmlns:a16="http://schemas.microsoft.com/office/drawing/2014/main" xmlns="" id="{8412F824-59D0-4881-9A25-9F3B756800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279643" cy="13716000"/>
          </a:xfrm>
          <a:custGeom>
            <a:avLst/>
            <a:gdLst>
              <a:gd name="connsiteX0" fmla="*/ 12507933 w 14279643"/>
              <a:gd name="connsiteY0" fmla="*/ 11440763 h 13716000"/>
              <a:gd name="connsiteX1" fmla="*/ 12190433 w 14279643"/>
              <a:gd name="connsiteY1" fmla="*/ 11990689 h 13716000"/>
              <a:gd name="connsiteX2" fmla="*/ 12740358 w 14279643"/>
              <a:gd name="connsiteY2" fmla="*/ 12308190 h 13716000"/>
              <a:gd name="connsiteX3" fmla="*/ 13057859 w 14279643"/>
              <a:gd name="connsiteY3" fmla="*/ 11758264 h 13716000"/>
              <a:gd name="connsiteX4" fmla="*/ 9942532 w 14279643"/>
              <a:gd name="connsiteY4" fmla="*/ 983322 h 13716000"/>
              <a:gd name="connsiteX5" fmla="*/ 9329169 w 14279643"/>
              <a:gd name="connsiteY5" fmla="*/ 1147672 h 13716000"/>
              <a:gd name="connsiteX6" fmla="*/ 9493520 w 14279643"/>
              <a:gd name="connsiteY6" fmla="*/ 1761036 h 13716000"/>
              <a:gd name="connsiteX7" fmla="*/ 10106883 w 14279643"/>
              <a:gd name="connsiteY7" fmla="*/ 1596686 h 13716000"/>
              <a:gd name="connsiteX8" fmla="*/ 0 w 14279643"/>
              <a:gd name="connsiteY8" fmla="*/ 0 h 13716000"/>
              <a:gd name="connsiteX9" fmla="*/ 10336455 w 14279643"/>
              <a:gd name="connsiteY9" fmla="*/ 0 h 13716000"/>
              <a:gd name="connsiteX10" fmla="*/ 10720246 w 14279643"/>
              <a:gd name="connsiteY10" fmla="*/ 1432335 h 13716000"/>
              <a:gd name="connsiteX11" fmla="*/ 11321343 w 14279643"/>
              <a:gd name="connsiteY11" fmla="*/ 1271272 h 13716000"/>
              <a:gd name="connsiteX12" fmla="*/ 11485693 w 14279643"/>
              <a:gd name="connsiteY12" fmla="*/ 1884634 h 13716000"/>
              <a:gd name="connsiteX13" fmla="*/ 10884595 w 14279643"/>
              <a:gd name="connsiteY13" fmla="*/ 2045697 h 13716000"/>
              <a:gd name="connsiteX14" fmla="*/ 11377647 w 14279643"/>
              <a:gd name="connsiteY14" fmla="*/ 3885787 h 13716000"/>
              <a:gd name="connsiteX15" fmla="*/ 11978743 w 14279643"/>
              <a:gd name="connsiteY15" fmla="*/ 3724723 h 13716000"/>
              <a:gd name="connsiteX16" fmla="*/ 12143093 w 14279643"/>
              <a:gd name="connsiteY16" fmla="*/ 4338085 h 13716000"/>
              <a:gd name="connsiteX17" fmla="*/ 11541996 w 14279643"/>
              <a:gd name="connsiteY17" fmla="*/ 4499148 h 13716000"/>
              <a:gd name="connsiteX18" fmla="*/ 13349848 w 14279643"/>
              <a:gd name="connsiteY18" fmla="*/ 11246141 h 13716000"/>
              <a:gd name="connsiteX19" fmla="*/ 13950943 w 14279643"/>
              <a:gd name="connsiteY19" fmla="*/ 11085078 h 13716000"/>
              <a:gd name="connsiteX20" fmla="*/ 14279643 w 14279643"/>
              <a:gd name="connsiteY20" fmla="*/ 12311804 h 13716000"/>
              <a:gd name="connsiteX21" fmla="*/ 13678547 w 14279643"/>
              <a:gd name="connsiteY21" fmla="*/ 12472866 h 13716000"/>
              <a:gd name="connsiteX22" fmla="*/ 14011644 w 14279643"/>
              <a:gd name="connsiteY22" fmla="*/ 13716000 h 13716000"/>
              <a:gd name="connsiteX23" fmla="*/ 0 w 14279643"/>
              <a:gd name="connsiteY2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279643" h="13716000">
                <a:moveTo>
                  <a:pt x="12507933" y="11440763"/>
                </a:moveTo>
                <a:lnTo>
                  <a:pt x="12190433" y="11990689"/>
                </a:lnTo>
                <a:lnTo>
                  <a:pt x="12740358" y="12308190"/>
                </a:lnTo>
                <a:lnTo>
                  <a:pt x="13057859" y="11758264"/>
                </a:lnTo>
                <a:close/>
                <a:moveTo>
                  <a:pt x="9942532" y="983322"/>
                </a:moveTo>
                <a:lnTo>
                  <a:pt x="9329169" y="1147672"/>
                </a:lnTo>
                <a:lnTo>
                  <a:pt x="9493520" y="1761036"/>
                </a:lnTo>
                <a:lnTo>
                  <a:pt x="10106883" y="1596686"/>
                </a:lnTo>
                <a:close/>
                <a:moveTo>
                  <a:pt x="0" y="0"/>
                </a:moveTo>
                <a:lnTo>
                  <a:pt x="10336455" y="0"/>
                </a:lnTo>
                <a:lnTo>
                  <a:pt x="10720246" y="1432335"/>
                </a:lnTo>
                <a:lnTo>
                  <a:pt x="11321343" y="1271272"/>
                </a:lnTo>
                <a:lnTo>
                  <a:pt x="11485693" y="1884634"/>
                </a:lnTo>
                <a:lnTo>
                  <a:pt x="10884595" y="2045697"/>
                </a:lnTo>
                <a:lnTo>
                  <a:pt x="11377647" y="3885787"/>
                </a:lnTo>
                <a:lnTo>
                  <a:pt x="11978743" y="3724723"/>
                </a:lnTo>
                <a:lnTo>
                  <a:pt x="12143093" y="4338085"/>
                </a:lnTo>
                <a:lnTo>
                  <a:pt x="11541996" y="4499148"/>
                </a:lnTo>
                <a:lnTo>
                  <a:pt x="13349848" y="11246141"/>
                </a:lnTo>
                <a:lnTo>
                  <a:pt x="13950943" y="11085078"/>
                </a:lnTo>
                <a:lnTo>
                  <a:pt x="14279643" y="12311804"/>
                </a:lnTo>
                <a:lnTo>
                  <a:pt x="13678547" y="12472866"/>
                </a:lnTo>
                <a:lnTo>
                  <a:pt x="14011644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223570" y="691358"/>
            <a:ext cx="8059074" cy="35242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4223570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tx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24" name="Platshållare för text 23">
            <a:extLst>
              <a:ext uri="{FF2B5EF4-FFF2-40B4-BE49-F238E27FC236}">
                <a16:creationId xmlns:a16="http://schemas.microsoft.com/office/drawing/2014/main" xmlns="" id="{9EAB293B-A850-4900-BEBA-2476BEF05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00834" y="11859504"/>
            <a:ext cx="777714" cy="777713"/>
          </a:xfrm>
          <a:custGeom>
            <a:avLst/>
            <a:gdLst>
              <a:gd name="connsiteX0" fmla="*/ 613363 w 777714"/>
              <a:gd name="connsiteY0" fmla="*/ 0 h 777713"/>
              <a:gd name="connsiteX1" fmla="*/ 777714 w 777714"/>
              <a:gd name="connsiteY1" fmla="*/ 613363 h 777713"/>
              <a:gd name="connsiteX2" fmla="*/ 164351 w 777714"/>
              <a:gd name="connsiteY2" fmla="*/ 777713 h 777713"/>
              <a:gd name="connsiteX3" fmla="*/ 0 w 777714"/>
              <a:gd name="connsiteY3" fmla="*/ 164350 h 77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3">
                <a:moveTo>
                  <a:pt x="613363" y="0"/>
                </a:moveTo>
                <a:lnTo>
                  <a:pt x="777714" y="613363"/>
                </a:lnTo>
                <a:lnTo>
                  <a:pt x="164351" y="777713"/>
                </a:lnTo>
                <a:lnTo>
                  <a:pt x="0" y="16435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6" name="Platshållare för text 25">
            <a:extLst>
              <a:ext uri="{FF2B5EF4-FFF2-40B4-BE49-F238E27FC236}">
                <a16:creationId xmlns:a16="http://schemas.microsoft.com/office/drawing/2014/main" xmlns="" id="{67B894F7-8874-4DF1-BCD8-889EA00B58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25826" y="12303831"/>
            <a:ext cx="777714" cy="777713"/>
          </a:xfrm>
          <a:custGeom>
            <a:avLst/>
            <a:gdLst>
              <a:gd name="connsiteX0" fmla="*/ 613363 w 777714"/>
              <a:gd name="connsiteY0" fmla="*/ 0 h 777713"/>
              <a:gd name="connsiteX1" fmla="*/ 777714 w 777714"/>
              <a:gd name="connsiteY1" fmla="*/ 613363 h 777713"/>
              <a:gd name="connsiteX2" fmla="*/ 164351 w 777714"/>
              <a:gd name="connsiteY2" fmla="*/ 777713 h 777713"/>
              <a:gd name="connsiteX3" fmla="*/ 0 w 777714"/>
              <a:gd name="connsiteY3" fmla="*/ 164350 h 77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3">
                <a:moveTo>
                  <a:pt x="613363" y="0"/>
                </a:moveTo>
                <a:lnTo>
                  <a:pt x="777714" y="613363"/>
                </a:lnTo>
                <a:lnTo>
                  <a:pt x="164351" y="777713"/>
                </a:lnTo>
                <a:lnTo>
                  <a:pt x="0" y="16435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7" name="Platshållare för text 26">
            <a:extLst>
              <a:ext uri="{FF2B5EF4-FFF2-40B4-BE49-F238E27FC236}">
                <a16:creationId xmlns:a16="http://schemas.microsoft.com/office/drawing/2014/main" xmlns="" id="{26348F5E-A3EF-42B5-85FD-38992D40E6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06882" y="1432332"/>
            <a:ext cx="777714" cy="777715"/>
          </a:xfrm>
          <a:custGeom>
            <a:avLst/>
            <a:gdLst>
              <a:gd name="connsiteX0" fmla="*/ 613363 w 777714"/>
              <a:gd name="connsiteY0" fmla="*/ 0 h 777715"/>
              <a:gd name="connsiteX1" fmla="*/ 777714 w 777714"/>
              <a:gd name="connsiteY1" fmla="*/ 613364 h 777715"/>
              <a:gd name="connsiteX2" fmla="*/ 164351 w 777714"/>
              <a:gd name="connsiteY2" fmla="*/ 777715 h 777715"/>
              <a:gd name="connsiteX3" fmla="*/ 0 w 777714"/>
              <a:gd name="connsiteY3" fmla="*/ 164351 h 77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5">
                <a:moveTo>
                  <a:pt x="613363" y="0"/>
                </a:moveTo>
                <a:lnTo>
                  <a:pt x="777714" y="613364"/>
                </a:lnTo>
                <a:lnTo>
                  <a:pt x="164351" y="777715"/>
                </a:lnTo>
                <a:lnTo>
                  <a:pt x="0" y="16435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537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med pixlar (Händer på tangentbord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tshållare för bild 22">
            <a:extLst>
              <a:ext uri="{FF2B5EF4-FFF2-40B4-BE49-F238E27FC236}">
                <a16:creationId xmlns:a16="http://schemas.microsoft.com/office/drawing/2014/main" xmlns="" id="{8412F824-59D0-4881-9A25-9F3B756800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279643" cy="13716000"/>
          </a:xfrm>
          <a:custGeom>
            <a:avLst/>
            <a:gdLst>
              <a:gd name="connsiteX0" fmla="*/ 12507933 w 14279643"/>
              <a:gd name="connsiteY0" fmla="*/ 11440763 h 13716000"/>
              <a:gd name="connsiteX1" fmla="*/ 12190433 w 14279643"/>
              <a:gd name="connsiteY1" fmla="*/ 11990689 h 13716000"/>
              <a:gd name="connsiteX2" fmla="*/ 12740358 w 14279643"/>
              <a:gd name="connsiteY2" fmla="*/ 12308190 h 13716000"/>
              <a:gd name="connsiteX3" fmla="*/ 13057859 w 14279643"/>
              <a:gd name="connsiteY3" fmla="*/ 11758264 h 13716000"/>
              <a:gd name="connsiteX4" fmla="*/ 9942532 w 14279643"/>
              <a:gd name="connsiteY4" fmla="*/ 983322 h 13716000"/>
              <a:gd name="connsiteX5" fmla="*/ 9329169 w 14279643"/>
              <a:gd name="connsiteY5" fmla="*/ 1147672 h 13716000"/>
              <a:gd name="connsiteX6" fmla="*/ 9493520 w 14279643"/>
              <a:gd name="connsiteY6" fmla="*/ 1761036 h 13716000"/>
              <a:gd name="connsiteX7" fmla="*/ 10106883 w 14279643"/>
              <a:gd name="connsiteY7" fmla="*/ 1596686 h 13716000"/>
              <a:gd name="connsiteX8" fmla="*/ 0 w 14279643"/>
              <a:gd name="connsiteY8" fmla="*/ 0 h 13716000"/>
              <a:gd name="connsiteX9" fmla="*/ 10336455 w 14279643"/>
              <a:gd name="connsiteY9" fmla="*/ 0 h 13716000"/>
              <a:gd name="connsiteX10" fmla="*/ 10720246 w 14279643"/>
              <a:gd name="connsiteY10" fmla="*/ 1432335 h 13716000"/>
              <a:gd name="connsiteX11" fmla="*/ 11321343 w 14279643"/>
              <a:gd name="connsiteY11" fmla="*/ 1271272 h 13716000"/>
              <a:gd name="connsiteX12" fmla="*/ 11485693 w 14279643"/>
              <a:gd name="connsiteY12" fmla="*/ 1884634 h 13716000"/>
              <a:gd name="connsiteX13" fmla="*/ 10884595 w 14279643"/>
              <a:gd name="connsiteY13" fmla="*/ 2045697 h 13716000"/>
              <a:gd name="connsiteX14" fmla="*/ 11377647 w 14279643"/>
              <a:gd name="connsiteY14" fmla="*/ 3885787 h 13716000"/>
              <a:gd name="connsiteX15" fmla="*/ 11978743 w 14279643"/>
              <a:gd name="connsiteY15" fmla="*/ 3724723 h 13716000"/>
              <a:gd name="connsiteX16" fmla="*/ 12143093 w 14279643"/>
              <a:gd name="connsiteY16" fmla="*/ 4338085 h 13716000"/>
              <a:gd name="connsiteX17" fmla="*/ 11541996 w 14279643"/>
              <a:gd name="connsiteY17" fmla="*/ 4499148 h 13716000"/>
              <a:gd name="connsiteX18" fmla="*/ 13349848 w 14279643"/>
              <a:gd name="connsiteY18" fmla="*/ 11246141 h 13716000"/>
              <a:gd name="connsiteX19" fmla="*/ 13950943 w 14279643"/>
              <a:gd name="connsiteY19" fmla="*/ 11085078 h 13716000"/>
              <a:gd name="connsiteX20" fmla="*/ 14279643 w 14279643"/>
              <a:gd name="connsiteY20" fmla="*/ 12311804 h 13716000"/>
              <a:gd name="connsiteX21" fmla="*/ 13678547 w 14279643"/>
              <a:gd name="connsiteY21" fmla="*/ 12472866 h 13716000"/>
              <a:gd name="connsiteX22" fmla="*/ 14011644 w 14279643"/>
              <a:gd name="connsiteY22" fmla="*/ 13716000 h 13716000"/>
              <a:gd name="connsiteX23" fmla="*/ 0 w 14279643"/>
              <a:gd name="connsiteY2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279643" h="13716000">
                <a:moveTo>
                  <a:pt x="12507933" y="11440763"/>
                </a:moveTo>
                <a:lnTo>
                  <a:pt x="12190433" y="11990689"/>
                </a:lnTo>
                <a:lnTo>
                  <a:pt x="12740358" y="12308190"/>
                </a:lnTo>
                <a:lnTo>
                  <a:pt x="13057859" y="11758264"/>
                </a:lnTo>
                <a:close/>
                <a:moveTo>
                  <a:pt x="9942532" y="983322"/>
                </a:moveTo>
                <a:lnTo>
                  <a:pt x="9329169" y="1147672"/>
                </a:lnTo>
                <a:lnTo>
                  <a:pt x="9493520" y="1761036"/>
                </a:lnTo>
                <a:lnTo>
                  <a:pt x="10106883" y="1596686"/>
                </a:lnTo>
                <a:close/>
                <a:moveTo>
                  <a:pt x="0" y="0"/>
                </a:moveTo>
                <a:lnTo>
                  <a:pt x="10336455" y="0"/>
                </a:lnTo>
                <a:lnTo>
                  <a:pt x="10720246" y="1432335"/>
                </a:lnTo>
                <a:lnTo>
                  <a:pt x="11321343" y="1271272"/>
                </a:lnTo>
                <a:lnTo>
                  <a:pt x="11485693" y="1884634"/>
                </a:lnTo>
                <a:lnTo>
                  <a:pt x="10884595" y="2045697"/>
                </a:lnTo>
                <a:lnTo>
                  <a:pt x="11377647" y="3885787"/>
                </a:lnTo>
                <a:lnTo>
                  <a:pt x="11978743" y="3724723"/>
                </a:lnTo>
                <a:lnTo>
                  <a:pt x="12143093" y="4338085"/>
                </a:lnTo>
                <a:lnTo>
                  <a:pt x="11541996" y="4499148"/>
                </a:lnTo>
                <a:lnTo>
                  <a:pt x="13349848" y="11246141"/>
                </a:lnTo>
                <a:lnTo>
                  <a:pt x="13950943" y="11085078"/>
                </a:lnTo>
                <a:lnTo>
                  <a:pt x="14279643" y="12311804"/>
                </a:lnTo>
                <a:lnTo>
                  <a:pt x="13678547" y="12472866"/>
                </a:lnTo>
                <a:lnTo>
                  <a:pt x="14011644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223570" y="691358"/>
            <a:ext cx="8059074" cy="35242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4223570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tx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24" name="Platshållare för text 23">
            <a:extLst>
              <a:ext uri="{FF2B5EF4-FFF2-40B4-BE49-F238E27FC236}">
                <a16:creationId xmlns:a16="http://schemas.microsoft.com/office/drawing/2014/main" xmlns="" id="{9EAB293B-A850-4900-BEBA-2476BEF05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00834" y="11859504"/>
            <a:ext cx="777714" cy="777713"/>
          </a:xfrm>
          <a:custGeom>
            <a:avLst/>
            <a:gdLst>
              <a:gd name="connsiteX0" fmla="*/ 613363 w 777714"/>
              <a:gd name="connsiteY0" fmla="*/ 0 h 777713"/>
              <a:gd name="connsiteX1" fmla="*/ 777714 w 777714"/>
              <a:gd name="connsiteY1" fmla="*/ 613363 h 777713"/>
              <a:gd name="connsiteX2" fmla="*/ 164351 w 777714"/>
              <a:gd name="connsiteY2" fmla="*/ 777713 h 777713"/>
              <a:gd name="connsiteX3" fmla="*/ 0 w 777714"/>
              <a:gd name="connsiteY3" fmla="*/ 164350 h 77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3">
                <a:moveTo>
                  <a:pt x="613363" y="0"/>
                </a:moveTo>
                <a:lnTo>
                  <a:pt x="777714" y="613363"/>
                </a:lnTo>
                <a:lnTo>
                  <a:pt x="164351" y="777713"/>
                </a:lnTo>
                <a:lnTo>
                  <a:pt x="0" y="16435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6" name="Platshållare för text 25">
            <a:extLst>
              <a:ext uri="{FF2B5EF4-FFF2-40B4-BE49-F238E27FC236}">
                <a16:creationId xmlns:a16="http://schemas.microsoft.com/office/drawing/2014/main" xmlns="" id="{67B894F7-8874-4DF1-BCD8-889EA00B58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25826" y="12303831"/>
            <a:ext cx="777714" cy="777713"/>
          </a:xfrm>
          <a:custGeom>
            <a:avLst/>
            <a:gdLst>
              <a:gd name="connsiteX0" fmla="*/ 613363 w 777714"/>
              <a:gd name="connsiteY0" fmla="*/ 0 h 777713"/>
              <a:gd name="connsiteX1" fmla="*/ 777714 w 777714"/>
              <a:gd name="connsiteY1" fmla="*/ 613363 h 777713"/>
              <a:gd name="connsiteX2" fmla="*/ 164351 w 777714"/>
              <a:gd name="connsiteY2" fmla="*/ 777713 h 777713"/>
              <a:gd name="connsiteX3" fmla="*/ 0 w 777714"/>
              <a:gd name="connsiteY3" fmla="*/ 164350 h 77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3">
                <a:moveTo>
                  <a:pt x="613363" y="0"/>
                </a:moveTo>
                <a:lnTo>
                  <a:pt x="777714" y="613363"/>
                </a:lnTo>
                <a:lnTo>
                  <a:pt x="164351" y="777713"/>
                </a:lnTo>
                <a:lnTo>
                  <a:pt x="0" y="16435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27" name="Platshållare för text 26">
            <a:extLst>
              <a:ext uri="{FF2B5EF4-FFF2-40B4-BE49-F238E27FC236}">
                <a16:creationId xmlns:a16="http://schemas.microsoft.com/office/drawing/2014/main" xmlns="" id="{26348F5E-A3EF-42B5-85FD-38992D40E6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06882" y="1432332"/>
            <a:ext cx="777714" cy="777715"/>
          </a:xfrm>
          <a:custGeom>
            <a:avLst/>
            <a:gdLst>
              <a:gd name="connsiteX0" fmla="*/ 613363 w 777714"/>
              <a:gd name="connsiteY0" fmla="*/ 0 h 777715"/>
              <a:gd name="connsiteX1" fmla="*/ 777714 w 777714"/>
              <a:gd name="connsiteY1" fmla="*/ 613364 h 777715"/>
              <a:gd name="connsiteX2" fmla="*/ 164351 w 777714"/>
              <a:gd name="connsiteY2" fmla="*/ 777715 h 777715"/>
              <a:gd name="connsiteX3" fmla="*/ 0 w 777714"/>
              <a:gd name="connsiteY3" fmla="*/ 164351 h 77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14" h="777715">
                <a:moveTo>
                  <a:pt x="613363" y="0"/>
                </a:moveTo>
                <a:lnTo>
                  <a:pt x="777714" y="613364"/>
                </a:lnTo>
                <a:lnTo>
                  <a:pt x="164351" y="777715"/>
                </a:lnTo>
                <a:lnTo>
                  <a:pt x="0" y="16435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5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(Hjär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xmlns="" id="{0F9ACDA2-CE01-484C-8EB7-62D4185467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38587" y="0"/>
            <a:ext cx="14045413" cy="13716000"/>
          </a:xfrm>
          <a:custGeom>
            <a:avLst/>
            <a:gdLst>
              <a:gd name="connsiteX0" fmla="*/ 0 w 14045413"/>
              <a:gd name="connsiteY0" fmla="*/ 0 h 13716000"/>
              <a:gd name="connsiteX1" fmla="*/ 14045413 w 14045413"/>
              <a:gd name="connsiteY1" fmla="*/ 0 h 13716000"/>
              <a:gd name="connsiteX2" fmla="*/ 14045413 w 14045413"/>
              <a:gd name="connsiteY2" fmla="*/ 13716000 h 13716000"/>
              <a:gd name="connsiteX3" fmla="*/ 3675190 w 1404541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45413" h="13716000">
                <a:moveTo>
                  <a:pt x="0" y="0"/>
                </a:moveTo>
                <a:lnTo>
                  <a:pt x="14045413" y="0"/>
                </a:lnTo>
                <a:lnTo>
                  <a:pt x="14045413" y="13716000"/>
                </a:lnTo>
                <a:lnTo>
                  <a:pt x="3675190" y="13716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003426" y="691358"/>
            <a:ext cx="8059074" cy="35242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2003425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tx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pic>
        <p:nvPicPr>
          <p:cNvPr id="9" name="pasted-image.pdf">
            <a:extLst>
              <a:ext uri="{FF2B5EF4-FFF2-40B4-BE49-F238E27FC236}">
                <a16:creationId xmlns:a16="http://schemas.microsoft.com/office/drawing/2014/main" xmlns="" id="{D6BB1DFC-3D9B-8740-8292-DE53DB9499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954106" y="12975421"/>
            <a:ext cx="5020483" cy="407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282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270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914400" lvl="0" indent="-812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5600">
                <a:solidFill>
                  <a:srgbClr val="000000"/>
                </a:solidFill>
              </a:defRPr>
            </a:lvl1pPr>
            <a:lvl2pPr marL="1828800" lvl="1" indent="-812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5600">
                <a:solidFill>
                  <a:srgbClr val="000000"/>
                </a:solidFill>
              </a:defRPr>
            </a:lvl2pPr>
            <a:lvl3pPr marL="2743200" lvl="2" indent="-812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5600">
                <a:solidFill>
                  <a:srgbClr val="000000"/>
                </a:solidFill>
              </a:defRPr>
            </a:lvl3pPr>
            <a:lvl4pPr marL="3657600" lvl="3" indent="-812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5600">
                <a:solidFill>
                  <a:srgbClr val="000000"/>
                </a:solidFill>
              </a:defRPr>
            </a:lvl4pPr>
            <a:lvl5pPr marL="4572000" lvl="4" indent="-812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5600">
                <a:solidFill>
                  <a:srgbClr val="000000"/>
                </a:solidFill>
              </a:defRPr>
            </a:lvl5pPr>
            <a:lvl6pPr marL="5486400" lvl="5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6400800" lvl="6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7315200" lvl="7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8229600" lvl="8" indent="-685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22003650" y="12808590"/>
            <a:ext cx="703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sv-SE" smtClean="0"/>
              <a:pPr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44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ledningsrubrik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xmlns="" id="{D07D70A8-5921-477A-88E1-B780377639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384000" cy="13716000"/>
          </a:xfrm>
          <a:solidFill>
            <a:schemeClr val="bg2"/>
          </a:solidFill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EE485627-F4E8-4D9C-9842-90E146AD5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0"/>
            <a:ext cx="24384000" cy="13716000"/>
          </a:xfrm>
          <a:solidFill>
            <a:schemeClr val="tx1">
              <a:alpha val="50000"/>
            </a:schemeClr>
          </a:solidFill>
        </p:spPr>
        <p:txBody>
          <a:bodyPr lIns="1998000" bIns="6426000" anchor="b">
            <a:noAutofit/>
          </a:bodyPr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Titel på presentation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C6C60581-E32A-4FE2-A593-F88E9D6281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69212" y="7852229"/>
            <a:ext cx="19332575" cy="266337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Underrubrik eller namn på presentatör</a:t>
            </a:r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xmlns="" id="{8480F5C0-0A95-497F-83E9-B85061893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9212" y="3606800"/>
            <a:ext cx="3432175" cy="10144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294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2">
          <p15:clr>
            <a:srgbClr val="FBAE40"/>
          </p15:clr>
        </p15:guide>
        <p15:guide id="2" orient="horz" pos="45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rubrik (Internetdagarn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9">
            <a:extLst>
              <a:ext uri="{FF2B5EF4-FFF2-40B4-BE49-F238E27FC236}">
                <a16:creationId xmlns:a16="http://schemas.microsoft.com/office/drawing/2014/main" xmlns="" id="{095BD9DF-BAD3-4181-9305-EBBE744DD5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24384000" cy="13716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BABA2DB-A958-4E56-9A55-1C5A9539F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0"/>
            <a:ext cx="24383999" cy="13716000"/>
          </a:xfrm>
          <a:solidFill>
            <a:schemeClr val="tx1">
              <a:alpha val="56000"/>
            </a:schemeClr>
          </a:solidFill>
        </p:spPr>
        <p:txBody>
          <a:bodyPr bIns="612000" anchor="ctr">
            <a:normAutofit/>
          </a:bodyPr>
          <a:lstStyle>
            <a:lvl1pPr algn="ctr">
              <a:defRPr sz="1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xmlns="" id="{7994BA35-D8EF-49A1-83BB-E26A0AEE8D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38300" y="3707984"/>
            <a:ext cx="5186107" cy="1083324"/>
          </a:xfrm>
          <a:custGeom>
            <a:avLst/>
            <a:gdLst>
              <a:gd name="connsiteX0" fmla="*/ 5155375 w 5186107"/>
              <a:gd name="connsiteY0" fmla="*/ 0 h 1083324"/>
              <a:gd name="connsiteX1" fmla="*/ 5186107 w 5186107"/>
              <a:gd name="connsiteY1" fmla="*/ 174292 h 1083324"/>
              <a:gd name="connsiteX2" fmla="*/ 30732 w 5186107"/>
              <a:gd name="connsiteY2" fmla="*/ 1083324 h 1083324"/>
              <a:gd name="connsiteX3" fmla="*/ 0 w 5186107"/>
              <a:gd name="connsiteY3" fmla="*/ 909032 h 10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6107" h="1083324">
                <a:moveTo>
                  <a:pt x="5155375" y="0"/>
                </a:moveTo>
                <a:lnTo>
                  <a:pt x="5186107" y="174292"/>
                </a:lnTo>
                <a:lnTo>
                  <a:pt x="30732" y="1083324"/>
                </a:lnTo>
                <a:lnTo>
                  <a:pt x="0" y="90903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xmlns="" id="{2AD00C3D-95B7-474B-89E9-B21AEC26F5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8300" y="8105814"/>
            <a:ext cx="5186107" cy="1083324"/>
          </a:xfrm>
          <a:custGeom>
            <a:avLst/>
            <a:gdLst>
              <a:gd name="connsiteX0" fmla="*/ 5155375 w 5186107"/>
              <a:gd name="connsiteY0" fmla="*/ 0 h 1083324"/>
              <a:gd name="connsiteX1" fmla="*/ 5186107 w 5186107"/>
              <a:gd name="connsiteY1" fmla="*/ 174292 h 1083324"/>
              <a:gd name="connsiteX2" fmla="*/ 30732 w 5186107"/>
              <a:gd name="connsiteY2" fmla="*/ 1083324 h 1083324"/>
              <a:gd name="connsiteX3" fmla="*/ 0 w 5186107"/>
              <a:gd name="connsiteY3" fmla="*/ 909032 h 10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6107" h="1083324">
                <a:moveTo>
                  <a:pt x="5155375" y="0"/>
                </a:moveTo>
                <a:lnTo>
                  <a:pt x="5186107" y="174292"/>
                </a:lnTo>
                <a:lnTo>
                  <a:pt x="30732" y="1083324"/>
                </a:lnTo>
                <a:lnTo>
                  <a:pt x="0" y="90903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50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47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 utan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BABA2DB-A958-4E56-9A55-1C5A9539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26" y="659958"/>
            <a:ext cx="20377150" cy="233013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DBBDD91D-A9BA-482B-B402-F73CFD06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057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 med pixel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BABA2DB-A958-4E56-9A55-1C5A9539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DBBDD91D-A9BA-482B-B402-F73CFD06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xmlns="" id="{EE1DA5F9-A8BF-4E3D-BF18-925462488E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12229"/>
            <a:ext cx="1363807" cy="5455228"/>
          </a:xfrm>
          <a:custGeom>
            <a:avLst/>
            <a:gdLst>
              <a:gd name="connsiteX0" fmla="*/ 0 w 1363807"/>
              <a:gd name="connsiteY0" fmla="*/ 0 h 5455228"/>
              <a:gd name="connsiteX1" fmla="*/ 1363807 w 1363807"/>
              <a:gd name="connsiteY1" fmla="*/ 5089797 h 5455228"/>
              <a:gd name="connsiteX2" fmla="*/ 0 w 1363807"/>
              <a:gd name="connsiteY2" fmla="*/ 5455228 h 54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3807" h="5455228">
                <a:moveTo>
                  <a:pt x="0" y="0"/>
                </a:moveTo>
                <a:lnTo>
                  <a:pt x="1363807" y="5089797"/>
                </a:lnTo>
                <a:lnTo>
                  <a:pt x="0" y="54552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172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 med pixel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BABA2DB-A958-4E56-9A55-1C5A9539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DBBDD91D-A9BA-482B-B402-F73CFD06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656A1BF-CB68-D74C-BD37-626D029A33C0}"/>
              </a:ext>
            </a:extLst>
          </p:cNvPr>
          <p:cNvSpPr/>
          <p:nvPr userDrawn="1"/>
        </p:nvSpPr>
        <p:spPr>
          <a:xfrm rot="14433520">
            <a:off x="19424369" y="3904572"/>
            <a:ext cx="9970061" cy="5585186"/>
          </a:xfrm>
          <a:custGeom>
            <a:avLst/>
            <a:gdLst>
              <a:gd name="connsiteX0" fmla="*/ 0 w 5461000"/>
              <a:gd name="connsiteY0" fmla="*/ 0 h 5461000"/>
              <a:gd name="connsiteX1" fmla="*/ 5461000 w 5461000"/>
              <a:gd name="connsiteY1" fmla="*/ 0 h 5461000"/>
              <a:gd name="connsiteX2" fmla="*/ 5461000 w 5461000"/>
              <a:gd name="connsiteY2" fmla="*/ 5461000 h 5461000"/>
              <a:gd name="connsiteX3" fmla="*/ 0 w 5461000"/>
              <a:gd name="connsiteY3" fmla="*/ 5461000 h 5461000"/>
              <a:gd name="connsiteX4" fmla="*/ 0 w 5461000"/>
              <a:gd name="connsiteY4" fmla="*/ 0 h 5461000"/>
              <a:gd name="connsiteX0" fmla="*/ 0 w 5461000"/>
              <a:gd name="connsiteY0" fmla="*/ 0 h 5461000"/>
              <a:gd name="connsiteX1" fmla="*/ 5461000 w 5461000"/>
              <a:gd name="connsiteY1" fmla="*/ 0 h 5461000"/>
              <a:gd name="connsiteX2" fmla="*/ 5461000 w 5461000"/>
              <a:gd name="connsiteY2" fmla="*/ 5461000 h 5461000"/>
              <a:gd name="connsiteX3" fmla="*/ 1661984 w 5461000"/>
              <a:gd name="connsiteY3" fmla="*/ 3394902 h 5461000"/>
              <a:gd name="connsiteX4" fmla="*/ 0 w 5461000"/>
              <a:gd name="connsiteY4" fmla="*/ 0 h 5461000"/>
              <a:gd name="connsiteX0" fmla="*/ 0 w 10042121"/>
              <a:gd name="connsiteY0" fmla="*/ 0 h 5509191"/>
              <a:gd name="connsiteX1" fmla="*/ 10042121 w 10042121"/>
              <a:gd name="connsiteY1" fmla="*/ 48191 h 5509191"/>
              <a:gd name="connsiteX2" fmla="*/ 10042121 w 10042121"/>
              <a:gd name="connsiteY2" fmla="*/ 5509191 h 5509191"/>
              <a:gd name="connsiteX3" fmla="*/ 6243105 w 10042121"/>
              <a:gd name="connsiteY3" fmla="*/ 3443093 h 5509191"/>
              <a:gd name="connsiteX4" fmla="*/ 0 w 10042121"/>
              <a:gd name="connsiteY4" fmla="*/ 0 h 5509191"/>
              <a:gd name="connsiteX0" fmla="*/ 0 w 10042121"/>
              <a:gd name="connsiteY0" fmla="*/ 0 h 5509191"/>
              <a:gd name="connsiteX1" fmla="*/ 10042121 w 10042121"/>
              <a:gd name="connsiteY1" fmla="*/ 48191 h 5509191"/>
              <a:gd name="connsiteX2" fmla="*/ 10042121 w 10042121"/>
              <a:gd name="connsiteY2" fmla="*/ 5509191 h 5509191"/>
              <a:gd name="connsiteX3" fmla="*/ 6198865 w 10042121"/>
              <a:gd name="connsiteY3" fmla="*/ 3418123 h 5509191"/>
              <a:gd name="connsiteX4" fmla="*/ 0 w 10042121"/>
              <a:gd name="connsiteY4" fmla="*/ 0 h 5509191"/>
              <a:gd name="connsiteX0" fmla="*/ 0 w 9942241"/>
              <a:gd name="connsiteY0" fmla="*/ 0 h 5686150"/>
              <a:gd name="connsiteX1" fmla="*/ 9942241 w 9942241"/>
              <a:gd name="connsiteY1" fmla="*/ 225150 h 5686150"/>
              <a:gd name="connsiteX2" fmla="*/ 9942241 w 9942241"/>
              <a:gd name="connsiteY2" fmla="*/ 5686150 h 5686150"/>
              <a:gd name="connsiteX3" fmla="*/ 6098985 w 9942241"/>
              <a:gd name="connsiteY3" fmla="*/ 3595082 h 5686150"/>
              <a:gd name="connsiteX4" fmla="*/ 0 w 9942241"/>
              <a:gd name="connsiteY4" fmla="*/ 0 h 5686150"/>
              <a:gd name="connsiteX0" fmla="*/ 0 w 9942241"/>
              <a:gd name="connsiteY0" fmla="*/ 0 h 5686150"/>
              <a:gd name="connsiteX1" fmla="*/ 9942241 w 9942241"/>
              <a:gd name="connsiteY1" fmla="*/ 225150 h 5686150"/>
              <a:gd name="connsiteX2" fmla="*/ 9942241 w 9942241"/>
              <a:gd name="connsiteY2" fmla="*/ 5686150 h 5686150"/>
              <a:gd name="connsiteX3" fmla="*/ 0 w 9942241"/>
              <a:gd name="connsiteY3" fmla="*/ 0 h 5686150"/>
              <a:gd name="connsiteX0" fmla="*/ 0 w 9970061"/>
              <a:gd name="connsiteY0" fmla="*/ 0 h 5585186"/>
              <a:gd name="connsiteX1" fmla="*/ 9942241 w 9970061"/>
              <a:gd name="connsiteY1" fmla="*/ 225150 h 5585186"/>
              <a:gd name="connsiteX2" fmla="*/ 9970061 w 9970061"/>
              <a:gd name="connsiteY2" fmla="*/ 5585186 h 5585186"/>
              <a:gd name="connsiteX3" fmla="*/ 0 w 9970061"/>
              <a:gd name="connsiteY3" fmla="*/ 0 h 558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0061" h="5585186">
                <a:moveTo>
                  <a:pt x="0" y="0"/>
                </a:moveTo>
                <a:lnTo>
                  <a:pt x="9942241" y="225150"/>
                </a:lnTo>
                <a:lnTo>
                  <a:pt x="9970061" y="55851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72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, vi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BABA2DB-A958-4E56-9A55-1C5A9539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26" y="659958"/>
            <a:ext cx="20377150" cy="2330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DBBDD91D-A9BA-482B-B402-F73CFD06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xmlns="" id="{E6FCB348-E8E1-1340-9D4C-36C2E7E9A191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8948400" y="12980415"/>
            <a:ext cx="5022000" cy="406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33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(bebis med mobil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xmlns="" id="{0F9ACDA2-CE01-484C-8EB7-62D4185467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38587" y="0"/>
            <a:ext cx="14045413" cy="13716000"/>
          </a:xfrm>
          <a:custGeom>
            <a:avLst/>
            <a:gdLst>
              <a:gd name="connsiteX0" fmla="*/ 0 w 14045413"/>
              <a:gd name="connsiteY0" fmla="*/ 0 h 13716000"/>
              <a:gd name="connsiteX1" fmla="*/ 14045413 w 14045413"/>
              <a:gd name="connsiteY1" fmla="*/ 0 h 13716000"/>
              <a:gd name="connsiteX2" fmla="*/ 14045413 w 14045413"/>
              <a:gd name="connsiteY2" fmla="*/ 13716000 h 13716000"/>
              <a:gd name="connsiteX3" fmla="*/ 3675190 w 1404541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45413" h="13716000">
                <a:moveTo>
                  <a:pt x="0" y="0"/>
                </a:moveTo>
                <a:lnTo>
                  <a:pt x="14045413" y="0"/>
                </a:lnTo>
                <a:lnTo>
                  <a:pt x="14045413" y="13716000"/>
                </a:lnTo>
                <a:lnTo>
                  <a:pt x="3675190" y="13716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003426" y="691358"/>
            <a:ext cx="8059074" cy="3524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2003425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bg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bg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xmlns="" id="{26305972-0C30-4B44-9742-08AB4D885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954106" y="12975421"/>
            <a:ext cx="5020483" cy="407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51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vsida (sladdar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xmlns="" id="{0F9ACDA2-CE01-484C-8EB7-62D4185467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38587" y="0"/>
            <a:ext cx="14045413" cy="13716000"/>
          </a:xfrm>
          <a:custGeom>
            <a:avLst/>
            <a:gdLst>
              <a:gd name="connsiteX0" fmla="*/ 0 w 14045413"/>
              <a:gd name="connsiteY0" fmla="*/ 0 h 13716000"/>
              <a:gd name="connsiteX1" fmla="*/ 14045413 w 14045413"/>
              <a:gd name="connsiteY1" fmla="*/ 0 h 13716000"/>
              <a:gd name="connsiteX2" fmla="*/ 14045413 w 14045413"/>
              <a:gd name="connsiteY2" fmla="*/ 13716000 h 13716000"/>
              <a:gd name="connsiteX3" fmla="*/ 3675190 w 1404541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45413" h="13716000">
                <a:moveTo>
                  <a:pt x="0" y="0"/>
                </a:moveTo>
                <a:lnTo>
                  <a:pt x="14045413" y="0"/>
                </a:lnTo>
                <a:lnTo>
                  <a:pt x="14045413" y="13716000"/>
                </a:lnTo>
                <a:lnTo>
                  <a:pt x="3675190" y="13716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21A9670-47D8-4DE6-B870-A0292882187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003426" y="691358"/>
            <a:ext cx="8059074" cy="3524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8" name="Platshållare för text 17">
            <a:extLst>
              <a:ext uri="{FF2B5EF4-FFF2-40B4-BE49-F238E27FC236}">
                <a16:creationId xmlns:a16="http://schemas.microsoft.com/office/drawing/2014/main" xmlns="" id="{27ADA867-8B56-4645-AA76-13CC08D566C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2003425" y="4830828"/>
            <a:ext cx="8059074" cy="7342187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sz="3200">
                <a:solidFill>
                  <a:schemeClr val="bg1"/>
                </a:solidFill>
              </a:defRPr>
            </a:lvl1pPr>
            <a:lvl2pPr>
              <a:spcBef>
                <a:spcPts val="1600"/>
              </a:spcBef>
              <a:spcAft>
                <a:spcPts val="1200"/>
              </a:spcAft>
              <a:defRPr sz="2800">
                <a:solidFill>
                  <a:schemeClr val="bg1"/>
                </a:solidFill>
              </a:defRPr>
            </a:lvl2pPr>
            <a:lvl3pPr>
              <a:spcBef>
                <a:spcPts val="1600"/>
              </a:spcBef>
              <a:spcAft>
                <a:spcPts val="12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1600"/>
              </a:spcBef>
              <a:spcAft>
                <a:spcPts val="120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xmlns="" id="{C817A5B9-320F-6B47-BAFC-3D86A0F60D5C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8948400" y="12980415"/>
            <a:ext cx="5022000" cy="406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46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xmlns="" id="{A214F7D4-459E-4433-BDF7-FE2382D1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26" y="640080"/>
            <a:ext cx="20377150" cy="233013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44569DC4-2C10-4D00-90D7-8784AA1D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24" y="3708400"/>
            <a:ext cx="20377151" cy="87026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13" name="pasted-image.pdf">
            <a:extLst>
              <a:ext uri="{FF2B5EF4-FFF2-40B4-BE49-F238E27FC236}">
                <a16:creationId xmlns:a16="http://schemas.microsoft.com/office/drawing/2014/main" xmlns="" id="{5D567378-51C1-4375-8785-8AA3E1A18241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8954106" y="12975421"/>
            <a:ext cx="5020483" cy="407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788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74" r:id="rId3"/>
    <p:sldLayoutId id="2147483687" r:id="rId4"/>
    <p:sldLayoutId id="2147483700" r:id="rId5"/>
    <p:sldLayoutId id="2147483701" r:id="rId6"/>
    <p:sldLayoutId id="2147483686" r:id="rId7"/>
    <p:sldLayoutId id="2147483677" r:id="rId8"/>
    <p:sldLayoutId id="2147483689" r:id="rId9"/>
    <p:sldLayoutId id="2147483698" r:id="rId10"/>
    <p:sldLayoutId id="2147483690" r:id="rId11"/>
    <p:sldLayoutId id="2147483695" r:id="rId12"/>
    <p:sldLayoutId id="2147483683" r:id="rId13"/>
    <p:sldLayoutId id="2147483691" r:id="rId14"/>
    <p:sldLayoutId id="2147483697" r:id="rId15"/>
    <p:sldLayoutId id="2147483699" r:id="rId16"/>
    <p:sldLayoutId id="2147483678" r:id="rId17"/>
    <p:sldLayoutId id="2147483668" r:id="rId18"/>
    <p:sldLayoutId id="2147483702" r:id="rId1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8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spcAft>
          <a:spcPts val="2400"/>
        </a:spcAft>
        <a:buFont typeface="Arial" panose="020B0604020202020204" pitchFamily="34" charset="0"/>
        <a:buNone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409575" indent="-409575" algn="l" defTabSz="914400" rtl="0" eaLnBrk="1" latinLnBrk="0" hangingPunct="1">
        <a:lnSpc>
          <a:spcPct val="120000"/>
        </a:lnSpc>
        <a:spcBef>
          <a:spcPts val="2400"/>
        </a:spcBef>
        <a:spcAft>
          <a:spcPts val="1600"/>
        </a:spcAft>
        <a:buSzPct val="100000"/>
        <a:buFontTx/>
        <a:buBlip>
          <a:blip r:embed="rId2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381000" algn="l" defTabSz="914400" rtl="0" eaLnBrk="1" latinLnBrk="0" hangingPunct="1">
        <a:lnSpc>
          <a:spcPct val="120000"/>
        </a:lnSpc>
        <a:spcBef>
          <a:spcPts val="2400"/>
        </a:spcBef>
        <a:spcAft>
          <a:spcPts val="1600"/>
        </a:spcAft>
        <a:buClr>
          <a:schemeClr val="bg2">
            <a:lumMod val="75000"/>
          </a:schemeClr>
        </a:buClr>
        <a:buFont typeface="Arial" panose="020B0604020202020204" pitchFamily="34" charset="0"/>
        <a:buChar char="­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36550" algn="l" defTabSz="914400" rtl="0" eaLnBrk="1" latinLnBrk="0" hangingPunct="1">
        <a:lnSpc>
          <a:spcPct val="120000"/>
        </a:lnSpc>
        <a:spcBef>
          <a:spcPts val="2400"/>
        </a:spcBef>
        <a:spcAft>
          <a:spcPts val="1600"/>
        </a:spcAft>
        <a:buClr>
          <a:schemeClr val="bg2">
            <a:lumMod val="75000"/>
          </a:schemeClr>
        </a:buClr>
        <a:buFont typeface="Arial" panose="020B0604020202020204" pitchFamily="34" charset="0"/>
        <a:buChar char="­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336550" algn="l" defTabSz="914400" rtl="0" eaLnBrk="1" latinLnBrk="0" hangingPunct="1">
        <a:lnSpc>
          <a:spcPct val="120000"/>
        </a:lnSpc>
        <a:spcBef>
          <a:spcPts val="2400"/>
        </a:spcBef>
        <a:spcAft>
          <a:spcPts val="1600"/>
        </a:spcAft>
        <a:buClr>
          <a:schemeClr val="bg2">
            <a:lumMod val="75000"/>
          </a:schemeClr>
        </a:buClr>
        <a:buFont typeface="Arial" panose="020B0604020202020204" pitchFamily="34" charset="0"/>
        <a:buChar char="­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pos="1262" userDrawn="1">
          <p15:clr>
            <a:srgbClr val="F26B43"/>
          </p15:clr>
        </p15:guide>
        <p15:guide id="3" pos="14098" userDrawn="1">
          <p15:clr>
            <a:srgbClr val="F26B43"/>
          </p15:clr>
        </p15:guide>
        <p15:guide id="4" orient="horz" pos="1871" userDrawn="1">
          <p15:clr>
            <a:srgbClr val="F26B43"/>
          </p15:clr>
        </p15:guide>
        <p15:guide id="5" orient="horz" pos="2324" userDrawn="1">
          <p15:clr>
            <a:srgbClr val="F26B43"/>
          </p15:clr>
        </p15:guide>
        <p15:guide id="6" pos="15096" userDrawn="1">
          <p15:clr>
            <a:srgbClr val="F26B43"/>
          </p15:clr>
        </p15:guide>
        <p15:guide id="7" pos="2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EF487B2-DA96-4B1D-BBF6-408E7621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Web 3.0 – </a:t>
            </a:r>
            <a:r>
              <a:rPr lang="en-US" dirty="0" err="1" smtClean="0"/>
              <a:t>när</a:t>
            </a:r>
            <a:r>
              <a:rPr lang="en-US" dirty="0" smtClean="0"/>
              <a:t> Internet </a:t>
            </a:r>
            <a:r>
              <a:rPr lang="en-US" dirty="0" err="1" smtClean="0"/>
              <a:t>når</a:t>
            </a:r>
            <a:r>
              <a:rPr lang="en-US" dirty="0" smtClean="0"/>
              <a:t> sin </a:t>
            </a:r>
            <a:r>
              <a:rPr lang="en-US" dirty="0" err="1" smtClean="0"/>
              <a:t>fulla</a:t>
            </a:r>
            <a:r>
              <a:rPr lang="en-US" dirty="0" smtClean="0"/>
              <a:t> potential.</a:t>
            </a:r>
            <a:endParaRPr lang="en-US" dirty="0"/>
          </a:p>
        </p:txBody>
      </p:sp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Bildobjekt 8" descr="En bild som visar mätare&#10;&#10;Automatiskt genererad beskrivning">
            <a:extLst>
              <a:ext uri="{FF2B5EF4-FFF2-40B4-BE49-F238E27FC236}">
                <a16:creationId xmlns:a16="http://schemas.microsoft.com/office/drawing/2014/main" xmlns="" id="{C001CC8D-0900-40B1-A674-968466FED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6" b="5051"/>
          <a:stretch/>
        </p:blipFill>
        <p:spPr>
          <a:xfrm>
            <a:off x="2003424" y="3721912"/>
            <a:ext cx="20377151" cy="870267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EF487B2-DA96-4B1D-BBF6-408E7621E1CA}"/>
              </a:ext>
            </a:extLst>
          </p:cNvPr>
          <p:cNvSpPr txBox="1">
            <a:spLocks/>
          </p:cNvSpPr>
          <p:nvPr/>
        </p:nvSpPr>
        <p:spPr>
          <a:xfrm>
            <a:off x="7230141" y="12195220"/>
            <a:ext cx="9377916" cy="1165066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Daniel </a:t>
            </a:r>
            <a:r>
              <a:rPr lang="en-US" sz="3600" dirty="0" err="1" smtClean="0"/>
              <a:t>Dersén</a:t>
            </a:r>
            <a:r>
              <a:rPr lang="en-US" sz="3600" dirty="0" smtClean="0"/>
              <a:t> – </a:t>
            </a:r>
            <a:r>
              <a:rPr lang="en-US" sz="3600" dirty="0" err="1" smtClean="0"/>
              <a:t>öppna</a:t>
            </a:r>
            <a:r>
              <a:rPr lang="en-US" sz="3600" dirty="0" smtClean="0"/>
              <a:t> data-</a:t>
            </a:r>
            <a:r>
              <a:rPr lang="en-US" sz="3600" dirty="0" err="1" smtClean="0"/>
              <a:t>ansvarig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279643" cy="13716000"/>
          </a:xfrm>
        </p:spPr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A938F4F-350A-47D1-BAA6-F216AE97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1336" y="669074"/>
            <a:ext cx="9704068" cy="1828799"/>
          </a:xfrm>
        </p:spPr>
        <p:txBody>
          <a:bodyPr>
            <a:normAutofit/>
          </a:bodyPr>
          <a:lstStyle/>
          <a:p>
            <a:r>
              <a:rPr lang="sv-SE" sz="6000" dirty="0" smtClean="0"/>
              <a:t>Internetstiftelsen</a:t>
            </a:r>
            <a:endParaRPr lang="sv-SE" sz="60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5F885B19-93ED-4321-ABBF-BCD260C8E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11336" y="3166947"/>
            <a:ext cx="9260898" cy="7672038"/>
          </a:xfrm>
        </p:spPr>
        <p:txBody>
          <a:bodyPr>
            <a:normAutofit/>
          </a:bodyPr>
          <a:lstStyle/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dirty="0"/>
              <a:t>Internetstiftelsen är en oberoende, affärsdriven, icke vinstdrivande och allmännyttig organisation. 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dirty="0"/>
              <a:t>Vår vision är att verka för ett internet som </a:t>
            </a:r>
            <a:r>
              <a:rPr lang="sv-SE" u="sng" dirty="0"/>
              <a:t>bidrar positivt till människan och samhället</a:t>
            </a:r>
            <a:r>
              <a:rPr lang="sv-SE" u="sng" dirty="0" smtClean="0"/>
              <a:t>.</a:t>
            </a:r>
            <a:endParaRPr lang="sv-SE" dirty="0"/>
          </a:p>
          <a:p>
            <a:pPr>
              <a:spcBef>
                <a:spcPts val="3600"/>
              </a:spcBef>
              <a:spcAft>
                <a:spcPts val="0"/>
              </a:spcAft>
            </a:pPr>
            <a:endParaRPr lang="sv-SE" altLang="sv-SE" dirty="0"/>
          </a:p>
          <a:p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88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4"/>
          </p:nvPr>
        </p:nvSpPr>
        <p:spPr>
          <a:xfrm>
            <a:off x="10115311" y="-1697"/>
            <a:ext cx="14268689" cy="13716000"/>
          </a:xfrm>
        </p:spPr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A938F4F-350A-47D1-BAA6-F216AE97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7" y="356840"/>
            <a:ext cx="9457495" cy="1972703"/>
          </a:xfrm>
        </p:spPr>
        <p:txBody>
          <a:bodyPr>
            <a:normAutofit/>
          </a:bodyPr>
          <a:lstStyle/>
          <a:p>
            <a:r>
              <a:rPr lang="sv-SE" sz="6000" dirty="0" smtClean="0"/>
              <a:t>Internetstiftelsens historia</a:t>
            </a:r>
            <a:endParaRPr lang="sv-SE" sz="60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5F885B19-93ED-4321-ABBF-BCD260C8E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560" y="2686385"/>
            <a:ext cx="10774055" cy="10712406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1986</a:t>
            </a:r>
            <a:r>
              <a:rPr lang="sv-SE" b="1" dirty="0" smtClean="0"/>
              <a:t> – Björn Eriksen (1948-2005) (även kallad </a:t>
            </a:r>
            <a:r>
              <a:rPr lang="sv-SE" b="1" dirty="0" err="1" smtClean="0"/>
              <a:t>Mr.Internet</a:t>
            </a:r>
            <a:r>
              <a:rPr lang="sv-SE" b="1" dirty="0" smtClean="0"/>
              <a:t>), då anställd på ENEA, </a:t>
            </a:r>
            <a:r>
              <a:rPr lang="sv-SE" b="1" u="sng" dirty="0" smtClean="0"/>
              <a:t>registrerar svenska toppdomänen .se</a:t>
            </a:r>
            <a:r>
              <a:rPr lang="sv-SE" b="1" dirty="0" smtClean="0"/>
              <a:t>, senare anställs han av KTH</a:t>
            </a:r>
            <a:r>
              <a:rPr lang="sv-SE" b="1" dirty="0"/>
              <a:t> </a:t>
            </a:r>
            <a:r>
              <a:rPr lang="sv-SE" b="1" dirty="0" smtClean="0"/>
              <a:t>och administrerar .se på egen hand i 11 år!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1997</a:t>
            </a:r>
            <a:r>
              <a:rPr lang="sv-SE" b="1" dirty="0" smtClean="0"/>
              <a:t> – Internetutredningen. PTS tackar nej till att hantera .se. De beslutas då att bilda en stabil, oberoende stiftelse som ska sköta administrationen av .se och stå emot krav från enskilda aktörer. </a:t>
            </a:r>
            <a:r>
              <a:rPr lang="sv-SE" b="1" u="sng" dirty="0" smtClean="0"/>
              <a:t>IIS Stiftelsen för Internetinfrastruktur grundas</a:t>
            </a:r>
            <a:r>
              <a:rPr lang="sv-SE" b="1" dirty="0" smtClean="0"/>
              <a:t> 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1999</a:t>
            </a:r>
            <a:r>
              <a:rPr lang="sv-SE" b="1" dirty="0" smtClean="0"/>
              <a:t> – anordnas konferensen </a:t>
            </a:r>
            <a:r>
              <a:rPr lang="sv-SE" b="1" u="sng" dirty="0" smtClean="0"/>
              <a:t>Internetdagarna</a:t>
            </a:r>
            <a:r>
              <a:rPr lang="sv-SE" b="1" dirty="0" smtClean="0"/>
              <a:t> för första gången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2000</a:t>
            </a:r>
            <a:r>
              <a:rPr lang="sv-SE" b="1" dirty="0" smtClean="0"/>
              <a:t> – kommer rapporten </a:t>
            </a:r>
            <a:r>
              <a:rPr lang="sv-SE" b="1" u="sng" dirty="0" smtClean="0"/>
              <a:t>Svenskarna och Internet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2006</a:t>
            </a:r>
            <a:r>
              <a:rPr lang="sv-SE" b="1" dirty="0" smtClean="0"/>
              <a:t> – lagen kommer kring toppdomäner i Sverige och PTS blir tillsynsmyndighet. IIS och </a:t>
            </a:r>
            <a:r>
              <a:rPr lang="sv-SE" b="1" dirty="0" err="1" smtClean="0"/>
              <a:t>NIC.se</a:t>
            </a:r>
            <a:r>
              <a:rPr lang="sv-SE" b="1" dirty="0" smtClean="0"/>
              <a:t> byter namn till .se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2008</a:t>
            </a:r>
            <a:r>
              <a:rPr lang="sv-SE" b="1" dirty="0" smtClean="0"/>
              <a:t> – </a:t>
            </a:r>
            <a:r>
              <a:rPr lang="sv-SE" b="1" u="sng" dirty="0" smtClean="0"/>
              <a:t>Bredbandskollen </a:t>
            </a:r>
            <a:r>
              <a:rPr lang="sv-SE" b="1" dirty="0" smtClean="0"/>
              <a:t>släpps och tusentals svenskar kan kontrollera sin uppkoppling. Varje dag mäter över 100 000 svenskar sin hastighet på bredbandet.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2009</a:t>
            </a:r>
            <a:r>
              <a:rPr lang="sv-SE" b="1" dirty="0" smtClean="0"/>
              <a:t> – Driften av toppdomänen .nu tas över och den </a:t>
            </a:r>
            <a:r>
              <a:rPr lang="sv-SE" b="1" u="sng" dirty="0" smtClean="0"/>
              <a:t>miljonte .se domänen registreras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>
                <a:solidFill>
                  <a:srgbClr val="FF0000"/>
                </a:solidFill>
              </a:rPr>
              <a:t>2020</a:t>
            </a:r>
            <a:r>
              <a:rPr lang="sv-SE" b="1" dirty="0" smtClean="0"/>
              <a:t> – Idag, 23 år efter grundandet, sitter ca 90 personer i Hammarby Sjöstad och Internetstiftelsen har blivit en viktig spelare inom digitalisering av Sverige. Varje år återinvesteras mellan 50-100 miljoner i internetfrämjande åtgärder.</a:t>
            </a:r>
            <a:endParaRPr lang="sv-SE" b="1" dirty="0"/>
          </a:p>
          <a:p>
            <a:endParaRPr lang="sv-SE" altLang="sv-SE" dirty="0"/>
          </a:p>
          <a:p>
            <a:endParaRPr lang="sv-SE" alt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altLang="sv-SE" dirty="0"/>
          </a:p>
          <a:p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5"/>
          </p:nvPr>
        </p:nvSpPr>
        <p:spPr>
          <a:xfrm rot="1097635">
            <a:off x="14290944" y="12052722"/>
            <a:ext cx="778115" cy="826456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quarter" idx="18"/>
          </p:nvPr>
        </p:nvSpPr>
        <p:spPr>
          <a:xfrm>
            <a:off x="11079872" y="280594"/>
            <a:ext cx="1017590" cy="1061095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Rektangel 8"/>
          <p:cNvSpPr/>
          <p:nvPr/>
        </p:nvSpPr>
        <p:spPr>
          <a:xfrm rot="20697755">
            <a:off x="9917195" y="59296"/>
            <a:ext cx="655555" cy="1503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8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-446703" y="0"/>
            <a:ext cx="14279643" cy="13716000"/>
          </a:xfrm>
        </p:spPr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A938F4F-350A-47D1-BAA6-F216AE97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826" y="0"/>
            <a:ext cx="5589291" cy="3072761"/>
          </a:xfrm>
        </p:spPr>
        <p:txBody>
          <a:bodyPr>
            <a:normAutofit/>
          </a:bodyPr>
          <a:lstStyle/>
          <a:p>
            <a:r>
              <a:rPr lang="sv-SE" sz="5400" dirty="0" smtClean="0"/>
              <a:t>Öppna och länkade data = Web 3.0</a:t>
            </a:r>
            <a:endParaRPr lang="sv-SE" sz="5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5F885B19-93ED-4321-ABBF-BCD260C8E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53555" y="4338084"/>
            <a:ext cx="9603873" cy="9194104"/>
          </a:xfrm>
        </p:spPr>
        <p:txBody>
          <a:bodyPr>
            <a:normAutofit/>
          </a:bodyPr>
          <a:lstStyle/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/>
              <a:t>Web 1.0 – Statiska sidor med innehåll. 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/>
              <a:t>W</a:t>
            </a:r>
            <a:r>
              <a:rPr lang="sv-SE" b="1" dirty="0" smtClean="0"/>
              <a:t>eb 2.0 – Sociala media dialoger och användar-genererat innehåll. </a:t>
            </a:r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/>
              <a:t>Web 3.0 – Länkade och öppna data</a:t>
            </a:r>
            <a:endParaRPr lang="sv-SE" b="1" dirty="0"/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i="1" dirty="0" smtClean="0"/>
              <a:t>I </a:t>
            </a:r>
            <a:r>
              <a:rPr lang="sv-SE" i="1" dirty="0" err="1"/>
              <a:t>have</a:t>
            </a:r>
            <a:r>
              <a:rPr lang="sv-SE" i="1" dirty="0"/>
              <a:t> a </a:t>
            </a:r>
            <a:r>
              <a:rPr lang="sv-SE" i="1" dirty="0" err="1"/>
              <a:t>dream</a:t>
            </a:r>
            <a:r>
              <a:rPr lang="sv-SE" i="1" dirty="0"/>
              <a:t> for the Web </a:t>
            </a:r>
            <a:r>
              <a:rPr lang="sv-SE" i="1" dirty="0" smtClean="0"/>
              <a:t>,in </a:t>
            </a:r>
            <a:r>
              <a:rPr lang="sv-SE" i="1" dirty="0" err="1"/>
              <a:t>which</a:t>
            </a:r>
            <a:r>
              <a:rPr lang="sv-SE" i="1" dirty="0"/>
              <a:t> </a:t>
            </a:r>
            <a:r>
              <a:rPr lang="sv-SE" i="1" dirty="0" err="1" smtClean="0"/>
              <a:t>computers</a:t>
            </a:r>
            <a:r>
              <a:rPr lang="sv-SE" i="1" dirty="0"/>
              <a:t>,</a:t>
            </a:r>
            <a:r>
              <a:rPr lang="sv-SE" i="1" dirty="0" smtClean="0"/>
              <a:t> </a:t>
            </a:r>
            <a:r>
              <a:rPr lang="sv-SE" i="1" dirty="0" err="1"/>
              <a:t>become</a:t>
            </a:r>
            <a:r>
              <a:rPr lang="sv-SE" i="1" dirty="0"/>
              <a:t> </a:t>
            </a:r>
            <a:r>
              <a:rPr lang="sv-SE" i="1" dirty="0" err="1"/>
              <a:t>capable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analyzing</a:t>
            </a:r>
            <a:r>
              <a:rPr lang="sv-SE" i="1" dirty="0"/>
              <a:t> all the data on the Web – the </a:t>
            </a:r>
            <a:r>
              <a:rPr lang="sv-SE" i="1" dirty="0" err="1"/>
              <a:t>content</a:t>
            </a:r>
            <a:r>
              <a:rPr lang="sv-SE" i="1" dirty="0"/>
              <a:t>, </a:t>
            </a:r>
            <a:r>
              <a:rPr lang="sv-SE" i="1" dirty="0" err="1"/>
              <a:t>links</a:t>
            </a:r>
            <a:r>
              <a:rPr lang="sv-SE" i="1" dirty="0"/>
              <a:t>, and </a:t>
            </a:r>
            <a:r>
              <a:rPr lang="sv-SE" i="1" dirty="0" err="1"/>
              <a:t>transactions</a:t>
            </a:r>
            <a:r>
              <a:rPr lang="sv-SE" i="1" dirty="0"/>
              <a:t> </a:t>
            </a:r>
            <a:r>
              <a:rPr lang="sv-SE" i="1" dirty="0" err="1"/>
              <a:t>between</a:t>
            </a:r>
            <a:r>
              <a:rPr lang="sv-SE" i="1" dirty="0"/>
              <a:t> </a:t>
            </a:r>
            <a:r>
              <a:rPr lang="sv-SE" i="1" dirty="0" err="1"/>
              <a:t>people</a:t>
            </a:r>
            <a:r>
              <a:rPr lang="sv-SE" i="1" dirty="0"/>
              <a:t> and </a:t>
            </a:r>
            <a:r>
              <a:rPr lang="sv-SE" i="1" dirty="0" err="1"/>
              <a:t>computers</a:t>
            </a:r>
            <a:r>
              <a:rPr lang="sv-SE" i="1" dirty="0"/>
              <a:t>. </a:t>
            </a:r>
            <a:endParaRPr lang="sv-SE" i="1" dirty="0" smtClean="0"/>
          </a:p>
          <a:p>
            <a:pPr>
              <a:spcBef>
                <a:spcPts val="3600"/>
              </a:spcBef>
              <a:spcAft>
                <a:spcPts val="0"/>
              </a:spcAft>
            </a:pPr>
            <a:r>
              <a:rPr lang="sv-SE" b="1" dirty="0" smtClean="0"/>
              <a:t>The </a:t>
            </a:r>
            <a:r>
              <a:rPr lang="sv-SE" b="1" dirty="0" err="1" smtClean="0"/>
              <a:t>past</a:t>
            </a:r>
            <a:r>
              <a:rPr lang="sv-SE" b="1" dirty="0" smtClean="0"/>
              <a:t> is </a:t>
            </a:r>
            <a:r>
              <a:rPr lang="sv-SE" b="1" dirty="0" err="1" smtClean="0"/>
              <a:t>document</a:t>
            </a:r>
            <a:r>
              <a:rPr lang="sv-SE" b="1" dirty="0" smtClean="0"/>
              <a:t> </a:t>
            </a:r>
            <a:r>
              <a:rPr lang="sv-SE" b="1" dirty="0" err="1" smtClean="0"/>
              <a:t>sharing</a:t>
            </a:r>
            <a:r>
              <a:rPr lang="sv-SE" b="1" dirty="0" smtClean="0"/>
              <a:t>. The </a:t>
            </a:r>
            <a:r>
              <a:rPr lang="sv-SE" b="1" dirty="0" err="1" smtClean="0"/>
              <a:t>future</a:t>
            </a:r>
            <a:r>
              <a:rPr lang="sv-SE" b="1" dirty="0" smtClean="0"/>
              <a:t> is data </a:t>
            </a:r>
            <a:r>
              <a:rPr lang="sv-SE" b="1" dirty="0" err="1" smtClean="0"/>
              <a:t>sharing</a:t>
            </a:r>
            <a:r>
              <a:rPr lang="sv-SE" b="1" dirty="0" smtClean="0"/>
              <a:t>!</a:t>
            </a:r>
          </a:p>
          <a:p>
            <a:endParaRPr lang="sv-SE" alt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altLang="sv-SE" dirty="0"/>
          </a:p>
          <a:p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AutoShape 2" descr="im Berners-Lee – Wikipedi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895" y="0"/>
            <a:ext cx="6458630" cy="3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Rubrik 1">
            <a:extLst>
              <a:ext uri="{FF2B5EF4-FFF2-40B4-BE49-F238E27FC236}">
                <a16:creationId xmlns="" xmlns:a16="http://schemas.microsoft.com/office/drawing/2014/main" id="{CA938F4F-350A-47D1-BAA6-F216AE97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0" y="44605"/>
            <a:ext cx="12212320" cy="2682553"/>
          </a:xfrm>
        </p:spPr>
        <p:txBody>
          <a:bodyPr>
            <a:normAutofit/>
          </a:bodyPr>
          <a:lstStyle/>
          <a:p>
            <a:pPr algn="ctr"/>
            <a:r>
              <a:rPr lang="sv-SE" sz="6000" dirty="0" smtClean="0"/>
              <a:t>Semantiska webben</a:t>
            </a:r>
            <a:br>
              <a:rPr lang="sv-SE" sz="6000" dirty="0" smtClean="0"/>
            </a:br>
            <a:r>
              <a:rPr lang="sv-SE" sz="4400" dirty="0" smtClean="0"/>
              <a:t> (web </a:t>
            </a:r>
            <a:r>
              <a:rPr lang="sv-SE" sz="4400" dirty="0" err="1" smtClean="0"/>
              <a:t>of</a:t>
            </a:r>
            <a:r>
              <a:rPr lang="sv-SE" sz="4400" dirty="0" smtClean="0"/>
              <a:t> data)</a:t>
            </a:r>
            <a:endParaRPr lang="sv-SE" sz="4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="" xmlns:a16="http://schemas.microsoft.com/office/drawing/2014/main" id="{5F885B19-93ED-4321-ABBF-BCD260C8E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0" y="3413760"/>
            <a:ext cx="8749524" cy="8759255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sv-SE" altLang="sv-SE" dirty="0" smtClean="0"/>
              <a:t>Begrepp myntat av Tim Berners-Lee och World </a:t>
            </a:r>
            <a:r>
              <a:rPr lang="sv-SE" altLang="sv-SE" dirty="0"/>
              <a:t>W</a:t>
            </a:r>
            <a:r>
              <a:rPr lang="sv-SE" altLang="sv-SE" dirty="0" smtClean="0"/>
              <a:t>ide </a:t>
            </a:r>
            <a:r>
              <a:rPr lang="sv-SE" altLang="sv-SE" dirty="0"/>
              <a:t>W</a:t>
            </a:r>
            <a:r>
              <a:rPr lang="sv-SE" altLang="sv-SE" dirty="0" smtClean="0"/>
              <a:t>eb </a:t>
            </a:r>
            <a:r>
              <a:rPr lang="sv-SE" altLang="sv-SE" dirty="0" err="1" smtClean="0"/>
              <a:t>consortiums</a:t>
            </a:r>
            <a:r>
              <a:rPr lang="sv-SE" altLang="sv-SE" dirty="0" smtClean="0"/>
              <a:t> (W3C)</a:t>
            </a:r>
          </a:p>
          <a:p>
            <a:pPr marL="457200" indent="-457200">
              <a:buFontTx/>
              <a:buChar char="-"/>
            </a:pPr>
            <a:r>
              <a:rPr lang="sv-SE" altLang="sv-SE" dirty="0" smtClean="0"/>
              <a:t>Global vision</a:t>
            </a:r>
          </a:p>
          <a:p>
            <a:pPr marL="457200" indent="-457200">
              <a:buFontTx/>
              <a:buChar char="-"/>
            </a:pPr>
            <a:r>
              <a:rPr lang="sv-SE" altLang="sv-SE" dirty="0" smtClean="0"/>
              <a:t>Maskinläsbart</a:t>
            </a:r>
            <a:endParaRPr lang="sv-SE" altLang="sv-SE" dirty="0" smtClean="0"/>
          </a:p>
          <a:p>
            <a:pPr marL="457200" indent="-457200">
              <a:buFontTx/>
              <a:buChar char="-"/>
            </a:pPr>
            <a:r>
              <a:rPr lang="sv-SE" altLang="sv-SE" dirty="0" smtClean="0"/>
              <a:t>Gemensamma standarder och vokabulär</a:t>
            </a:r>
            <a:endParaRPr lang="sv-SE" altLang="sv-SE" dirty="0" smtClean="0"/>
          </a:p>
          <a:p>
            <a:pPr marL="457200" indent="-457200">
              <a:buFontTx/>
              <a:buChar char="-"/>
            </a:pPr>
            <a:r>
              <a:rPr lang="sv-SE" altLang="sv-SE" dirty="0" smtClean="0"/>
              <a:t>Metadata som förklarar innehåll</a:t>
            </a:r>
            <a:endParaRPr lang="sv-SE" altLang="sv-SE" dirty="0" smtClean="0"/>
          </a:p>
          <a:p>
            <a:pPr marL="457200" indent="-457200">
              <a:buFontTx/>
              <a:buChar char="-"/>
            </a:pPr>
            <a:r>
              <a:rPr lang="sv-SE" altLang="sv-SE" dirty="0" smtClean="0"/>
              <a:t>Automatiska agenter &amp; programvara</a:t>
            </a:r>
          </a:p>
          <a:p>
            <a:pPr marL="457200" indent="-457200">
              <a:buFontTx/>
              <a:buChar char="-"/>
            </a:pPr>
            <a:r>
              <a:rPr lang="sv-SE" altLang="sv-SE" dirty="0" smtClean="0"/>
              <a:t>Internet </a:t>
            </a:r>
            <a:r>
              <a:rPr lang="sv-SE" altLang="sv-SE" dirty="0" err="1" smtClean="0"/>
              <a:t>of</a:t>
            </a:r>
            <a:r>
              <a:rPr lang="sv-SE" altLang="sv-SE" dirty="0" smtClean="0"/>
              <a:t> </a:t>
            </a:r>
            <a:r>
              <a:rPr lang="sv-SE" altLang="sv-SE" dirty="0" err="1" smtClean="0"/>
              <a:t>things</a:t>
            </a:r>
            <a:r>
              <a:rPr lang="sv-SE" altLang="sv-SE" dirty="0" smtClean="0"/>
              <a:t> (IOT)</a:t>
            </a:r>
          </a:p>
          <a:p>
            <a:pPr marL="457200" indent="-457200">
              <a:buFontTx/>
              <a:buChar char="-"/>
            </a:pPr>
            <a:r>
              <a:rPr lang="sv-SE" altLang="sv-SE" smtClean="0"/>
              <a:t>AI</a:t>
            </a:r>
            <a:endParaRPr lang="sv-SE" altLang="sv-SE" dirty="0" smtClean="0"/>
          </a:p>
          <a:p>
            <a:endParaRPr lang="sv-SE" dirty="0"/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2">
            <a:extLst>
              <a:ext uri="{FF2B5EF4-FFF2-40B4-BE49-F238E27FC236}">
                <a16:creationId xmlns="" xmlns:a16="http://schemas.microsoft.com/office/drawing/2014/main" id="{EF242F35-83AD-423D-BCA6-FE123167DA8E}"/>
              </a:ext>
            </a:extLst>
          </p:cNvPr>
          <p:cNvSpPr txBox="1">
            <a:spLocks/>
          </p:cNvSpPr>
          <p:nvPr/>
        </p:nvSpPr>
        <p:spPr>
          <a:xfrm>
            <a:off x="1860885" y="2727158"/>
            <a:ext cx="20519690" cy="101546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2400"/>
              </a:spcAft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409575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SzPct val="10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38100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3655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33655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v-SE" sz="2400" dirty="0"/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sv-SE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sv-SE" sz="28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sv-SE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874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="" xmlns:a16="http://schemas.microsoft.com/office/drawing/2014/main" id="{CA938F4F-350A-47D1-BAA6-F216AE97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26" y="659958"/>
            <a:ext cx="20941634" cy="1379857"/>
          </a:xfrm>
        </p:spPr>
        <p:txBody>
          <a:bodyPr>
            <a:normAutofit/>
          </a:bodyPr>
          <a:lstStyle/>
          <a:p>
            <a:r>
              <a:rPr lang="sv-SE" sz="6600" dirty="0" smtClean="0"/>
              <a:t>Hans Rosling – professorn som fick data att dansa</a:t>
            </a:r>
            <a:endParaRPr lang="sv-SE" sz="6600" dirty="0"/>
          </a:p>
        </p:txBody>
      </p:sp>
      <p:sp>
        <p:nvSpPr>
          <p:cNvPr id="4" name="Platshållare för innehåll 2">
            <a:extLst>
              <a:ext uri="{FF2B5EF4-FFF2-40B4-BE49-F238E27FC236}">
                <a16:creationId xmlns="" xmlns:a16="http://schemas.microsoft.com/office/drawing/2014/main" id="{EF242F35-83AD-423D-BCA6-FE123167DA8E}"/>
              </a:ext>
            </a:extLst>
          </p:cNvPr>
          <p:cNvSpPr txBox="1">
            <a:spLocks/>
          </p:cNvSpPr>
          <p:nvPr/>
        </p:nvSpPr>
        <p:spPr>
          <a:xfrm>
            <a:off x="1860885" y="2727158"/>
            <a:ext cx="20519690" cy="101546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2400"/>
              </a:spcAft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409575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SzPct val="10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38100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3655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33655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1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v-SE" sz="2400" dirty="0"/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sv-SE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sv-SE" sz="28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sv-SE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536" y="5188688"/>
            <a:ext cx="7042002" cy="4686132"/>
          </a:xfrm>
          <a:prstGeom prst="rect">
            <a:avLst/>
          </a:prstGeom>
        </p:spPr>
      </p:pic>
      <p:sp>
        <p:nvSpPr>
          <p:cNvPr id="10" name="textruta 9"/>
          <p:cNvSpPr txBox="1"/>
          <p:nvPr/>
        </p:nvSpPr>
        <p:spPr>
          <a:xfrm>
            <a:off x="2594344" y="5188688"/>
            <a:ext cx="10802679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charset="0"/>
              <a:buChar char="•"/>
            </a:pPr>
            <a:r>
              <a:rPr lang="sv-SE" sz="3600" dirty="0" smtClean="0"/>
              <a:t>Hämtade data från en mängd datakällor.</a:t>
            </a:r>
          </a:p>
          <a:p>
            <a:pPr marL="685800" indent="-685800" algn="l">
              <a:buFont typeface="Arial" charset="0"/>
              <a:buChar char="•"/>
            </a:pPr>
            <a:r>
              <a:rPr lang="sv-SE" sz="3600" dirty="0" smtClean="0"/>
              <a:t>Laddade in dem i ett egenutvecklat program.</a:t>
            </a:r>
          </a:p>
          <a:p>
            <a:pPr marL="685800" indent="-685800" algn="l">
              <a:buFont typeface="Arial" charset="0"/>
              <a:buChar char="•"/>
            </a:pPr>
            <a:r>
              <a:rPr lang="sv-SE" sz="3600" dirty="0" smtClean="0"/>
              <a:t>Visualiserade </a:t>
            </a:r>
            <a:r>
              <a:rPr lang="sv-SE" sz="3600" dirty="0" err="1" smtClean="0"/>
              <a:t>datan</a:t>
            </a:r>
            <a:endParaRPr lang="sv-SE" sz="3600" dirty="0" smtClean="0"/>
          </a:p>
          <a:p>
            <a:pPr marL="685800" indent="-685800" algn="l">
              <a:buFont typeface="Arial" charset="0"/>
              <a:buChar char="•"/>
            </a:pPr>
            <a:r>
              <a:rPr lang="sv-SE" sz="3600" dirty="0" smtClean="0"/>
              <a:t>Bevisade att bilden som vi hade på världen var fel och skapade därmed en helt ny förståelse för utvecklingsländernas behov.</a:t>
            </a:r>
          </a:p>
          <a:p>
            <a:pPr marL="685800" indent="-685800" algn="l">
              <a:buFont typeface="Arial" charset="0"/>
              <a:buChar char="•"/>
            </a:pPr>
            <a:r>
              <a:rPr lang="sv-SE" sz="3600" dirty="0" smtClean="0"/>
              <a:t>Introducerade termen ”data </a:t>
            </a:r>
            <a:r>
              <a:rPr lang="sv-SE" sz="3600" dirty="0" err="1" smtClean="0"/>
              <a:t>hugging</a:t>
            </a:r>
            <a:r>
              <a:rPr lang="sv-SE" sz="3600" dirty="0" smtClean="0"/>
              <a:t>”</a:t>
            </a:r>
          </a:p>
          <a:p>
            <a:pPr marL="685800" indent="-685800" algn="l">
              <a:buFont typeface="Arial" charset="0"/>
              <a:buChar char="•"/>
            </a:pPr>
            <a:r>
              <a:rPr lang="sv-SE" sz="3600" dirty="0" smtClean="0"/>
              <a:t>Visade hur viktigt tillgång till data är för att vi ska lösa världens utmaningar.</a:t>
            </a:r>
          </a:p>
          <a:p>
            <a:pPr marL="685800" indent="-685800" algn="l">
              <a:buFont typeface="Arial" charset="0"/>
              <a:buChar char="•"/>
            </a:pPr>
            <a:endParaRPr lang="sv-SE" dirty="0" smtClean="0"/>
          </a:p>
          <a:p>
            <a:pPr marL="685800" indent="-685800" algn="l">
              <a:buFont typeface="Arial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120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A938F4F-350A-47D1-BAA6-F216AE97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sz="5400" dirty="0"/>
              <a:t>Tack för ordet!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5F885B19-93ED-4321-ABBF-BCD260C8E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sv-SE" altLang="sv-SE" dirty="0"/>
              <a:t>	</a:t>
            </a:r>
          </a:p>
          <a:p>
            <a:endParaRPr lang="sv-SE" altLang="sv-SE" dirty="0"/>
          </a:p>
          <a:p>
            <a:endParaRPr lang="sv-SE" altLang="sv-SE" dirty="0"/>
          </a:p>
          <a:p>
            <a:endParaRPr lang="sv-SE" alt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alt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xmlns="" id="{C786BFDC-9B77-4661-8EB1-BAE6F108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29" y="5820944"/>
            <a:ext cx="7142857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theme/theme1.xml><?xml version="1.0" encoding="utf-8"?>
<a:theme xmlns:a="http://schemas.openxmlformats.org/drawingml/2006/main" name="Internetstiftelsen 2019">
  <a:themeElements>
    <a:clrScheme name="Internetstiftelsen 2019">
      <a:dk1>
        <a:sysClr val="windowText" lastClr="000000"/>
      </a:dk1>
      <a:lt1>
        <a:sysClr val="window" lastClr="FFFFFF"/>
      </a:lt1>
      <a:dk2>
        <a:srgbClr val="1F2A36"/>
      </a:dk2>
      <a:lt2>
        <a:srgbClr val="EDEDED"/>
      </a:lt2>
      <a:accent1>
        <a:srgbClr val="FF4069"/>
      </a:accent1>
      <a:accent2>
        <a:srgbClr val="C27FEC"/>
      </a:accent2>
      <a:accent3>
        <a:srgbClr val="FFCE2E"/>
      </a:accent3>
      <a:accent4>
        <a:srgbClr val="50B2FC"/>
      </a:accent4>
      <a:accent5>
        <a:srgbClr val="55C7B4"/>
      </a:accent5>
      <a:accent6>
        <a:srgbClr val="FF9FB4"/>
      </a:accent6>
      <a:hlink>
        <a:srgbClr val="FF4069"/>
      </a:hlink>
      <a:folHlink>
        <a:srgbClr val="FF4069"/>
      </a:folHlink>
    </a:clrScheme>
    <a:fontScheme name="Internetstiftelsen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etstiftelsen-ppt-mall-måns2" id="{C60378D2-F127-5D4D-B012-DC32FFD4731F}" vid="{27D908F2-2E58-0141-9563-28C2AEBE4CA1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4969</TotalTime>
  <Words>408</Words>
  <Application>Microsoft Macintosh PowerPoint</Application>
  <PresentationFormat>Anpassad</PresentationFormat>
  <Paragraphs>52</Paragraphs>
  <Slides>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2" baseType="lpstr">
      <vt:lpstr>Calibri</vt:lpstr>
      <vt:lpstr>Helvetica Light</vt:lpstr>
      <vt:lpstr>Helvetica Neue</vt:lpstr>
      <vt:lpstr>Arial</vt:lpstr>
      <vt:lpstr>Internetstiftelsen 2019</vt:lpstr>
      <vt:lpstr>Web 3.0 – när Internet når sin fulla potential.</vt:lpstr>
      <vt:lpstr>Internetstiftelsen</vt:lpstr>
      <vt:lpstr>Internetstiftelsens historia</vt:lpstr>
      <vt:lpstr>Öppna och länkade data = Web 3.0</vt:lpstr>
      <vt:lpstr>Semantiska webben  (web of data)</vt:lpstr>
      <vt:lpstr>Hans Rosling – professorn som fick data att dansa</vt:lpstr>
      <vt:lpstr>Tack för ordet!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Öppna Data och MetaSolutions</dc:title>
  <dc:creator>Daniel Dersén</dc:creator>
  <cp:lastModifiedBy>Microsoft Office-användare</cp:lastModifiedBy>
  <cp:revision>68</cp:revision>
  <dcterms:created xsi:type="dcterms:W3CDTF">2020-03-06T08:59:41Z</dcterms:created>
  <dcterms:modified xsi:type="dcterms:W3CDTF">2020-11-03T09:35:49Z</dcterms:modified>
</cp:coreProperties>
</file>